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3" r:id="rId4"/>
  </p:sldMasterIdLst>
  <p:notesMasterIdLst>
    <p:notesMasterId r:id="rId22"/>
  </p:notesMasterIdLst>
  <p:handoutMasterIdLst>
    <p:handoutMasterId r:id="rId23"/>
  </p:handoutMasterIdLst>
  <p:sldIdLst>
    <p:sldId id="317" r:id="rId5"/>
    <p:sldId id="918" r:id="rId6"/>
    <p:sldId id="259" r:id="rId7"/>
    <p:sldId id="264" r:id="rId8"/>
    <p:sldId id="265" r:id="rId9"/>
    <p:sldId id="267" r:id="rId10"/>
    <p:sldId id="273" r:id="rId11"/>
    <p:sldId id="274" r:id="rId12"/>
    <p:sldId id="263" r:id="rId13"/>
    <p:sldId id="262" r:id="rId14"/>
    <p:sldId id="919" r:id="rId15"/>
    <p:sldId id="914" r:id="rId16"/>
    <p:sldId id="917" r:id="rId17"/>
    <p:sldId id="915" r:id="rId18"/>
    <p:sldId id="916" r:id="rId19"/>
    <p:sldId id="922" r:id="rId20"/>
    <p:sldId id="856" r:id="rId21"/>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a:srgbClr val="D9D9D9"/>
    <a:srgbClr val="7FCC27"/>
    <a:srgbClr val="FFFFFF"/>
    <a:srgbClr val="231F20"/>
    <a:srgbClr val="151628"/>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1699" autoAdjust="0"/>
  </p:normalViewPr>
  <p:slideViewPr>
    <p:cSldViewPr snapToGrid="0">
      <p:cViewPr varScale="1">
        <p:scale>
          <a:sx n="57" d="100"/>
          <a:sy n="57" d="100"/>
        </p:scale>
        <p:origin x="40" y="622"/>
      </p:cViewPr>
      <p:guideLst/>
    </p:cSldViewPr>
  </p:slideViewPr>
  <p:notesTextViewPr>
    <p:cViewPr>
      <p:scale>
        <a:sx n="1" d="1"/>
        <a:sy n="1" d="1"/>
      </p:scale>
      <p:origin x="0" y="0"/>
    </p:cViewPr>
  </p:notesTextViewPr>
  <p:notesViewPr>
    <p:cSldViewPr snapToGrid="0">
      <p:cViewPr varScale="1">
        <p:scale>
          <a:sx n="80" d="100"/>
          <a:sy n="80" d="100"/>
        </p:scale>
        <p:origin x="3804"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th Massi" userId="478c1bcf29534cd8" providerId="LiveId" clId="{6DCE3A5A-72E8-4A46-9B4E-D15306F7F347}"/>
    <pc:docChg chg="undo custSel addSld delSld modSld sldOrd delMainMaster delSection modSection">
      <pc:chgData name="Beth Massi" userId="478c1bcf29534cd8" providerId="LiveId" clId="{6DCE3A5A-72E8-4A46-9B4E-D15306F7F347}" dt="2018-03-20T21:59:48.991" v="801" actId="20577"/>
      <pc:docMkLst>
        <pc:docMk/>
      </pc:docMkLst>
      <pc:sldChg chg="del">
        <pc:chgData name="Beth Massi" userId="478c1bcf29534cd8" providerId="LiveId" clId="{6DCE3A5A-72E8-4A46-9B4E-D15306F7F347}" dt="2018-03-20T21:24:01.388" v="28" actId="2696"/>
        <pc:sldMkLst>
          <pc:docMk/>
          <pc:sldMk cId="2225891766" sldId="260"/>
        </pc:sldMkLst>
      </pc:sldChg>
      <pc:sldChg chg="del">
        <pc:chgData name="Beth Massi" userId="478c1bcf29534cd8" providerId="LiveId" clId="{6DCE3A5A-72E8-4A46-9B4E-D15306F7F347}" dt="2018-03-20T21:23:49.038" v="14" actId="2696"/>
        <pc:sldMkLst>
          <pc:docMk/>
          <pc:sldMk cId="2641835760" sldId="263"/>
        </pc:sldMkLst>
      </pc:sldChg>
      <pc:sldChg chg="modNotesTx">
        <pc:chgData name="Beth Massi" userId="478c1bcf29534cd8" providerId="LiveId" clId="{6DCE3A5A-72E8-4A46-9B4E-D15306F7F347}" dt="2018-03-20T21:28:14.050" v="123" actId="6549"/>
        <pc:sldMkLst>
          <pc:docMk/>
          <pc:sldMk cId="410871248" sldId="267"/>
        </pc:sldMkLst>
      </pc:sldChg>
      <pc:sldChg chg="modSp add del setBg modAnim">
        <pc:chgData name="Beth Massi" userId="478c1bcf29534cd8" providerId="LiveId" clId="{6DCE3A5A-72E8-4A46-9B4E-D15306F7F347}" dt="2018-03-20T21:41:34.991" v="348" actId="20577"/>
        <pc:sldMkLst>
          <pc:docMk/>
          <pc:sldMk cId="3806715318" sldId="268"/>
        </pc:sldMkLst>
        <pc:spChg chg="mod">
          <ac:chgData name="Beth Massi" userId="478c1bcf29534cd8" providerId="LiveId" clId="{6DCE3A5A-72E8-4A46-9B4E-D15306F7F347}" dt="2018-03-20T21:40:27.697" v="342" actId="6549"/>
          <ac:spMkLst>
            <pc:docMk/>
            <pc:sldMk cId="3806715318" sldId="268"/>
            <ac:spMk id="2" creationId="{00000000-0000-0000-0000-000000000000}"/>
          </ac:spMkLst>
        </pc:spChg>
        <pc:spChg chg="mod">
          <ac:chgData name="Beth Massi" userId="478c1bcf29534cd8" providerId="LiveId" clId="{6DCE3A5A-72E8-4A46-9B4E-D15306F7F347}" dt="2018-03-20T21:40:45.826" v="343" actId="1076"/>
          <ac:spMkLst>
            <pc:docMk/>
            <pc:sldMk cId="3806715318" sldId="268"/>
            <ac:spMk id="6" creationId="{00000000-0000-0000-0000-000000000000}"/>
          </ac:spMkLst>
        </pc:spChg>
        <pc:picChg chg="mod">
          <ac:chgData name="Beth Massi" userId="478c1bcf29534cd8" providerId="LiveId" clId="{6DCE3A5A-72E8-4A46-9B4E-D15306F7F347}" dt="2018-03-20T21:40:06.722" v="339" actId="1076"/>
          <ac:picMkLst>
            <pc:docMk/>
            <pc:sldMk cId="3806715318" sldId="268"/>
            <ac:picMk id="4" creationId="{00000000-0000-0000-0000-000000000000}"/>
          </ac:picMkLst>
        </pc:picChg>
      </pc:sldChg>
      <pc:sldChg chg="del">
        <pc:chgData name="Beth Massi" userId="478c1bcf29534cd8" providerId="LiveId" clId="{6DCE3A5A-72E8-4A46-9B4E-D15306F7F347}" dt="2018-03-20T21:23:35.198" v="3" actId="2696"/>
        <pc:sldMkLst>
          <pc:docMk/>
          <pc:sldMk cId="889177076" sldId="278"/>
        </pc:sldMkLst>
      </pc:sldChg>
      <pc:sldChg chg="modSp modNotesTx">
        <pc:chgData name="Beth Massi" userId="478c1bcf29534cd8" providerId="LiveId" clId="{6DCE3A5A-72E8-4A46-9B4E-D15306F7F347}" dt="2018-03-20T21:49:32.287" v="397" actId="14100"/>
        <pc:sldMkLst>
          <pc:docMk/>
          <pc:sldMk cId="49448156" sldId="279"/>
        </pc:sldMkLst>
        <pc:spChg chg="mod">
          <ac:chgData name="Beth Massi" userId="478c1bcf29534cd8" providerId="LiveId" clId="{6DCE3A5A-72E8-4A46-9B4E-D15306F7F347}" dt="2018-03-20T21:48:53.743" v="389" actId="1076"/>
          <ac:spMkLst>
            <pc:docMk/>
            <pc:sldMk cId="49448156" sldId="279"/>
            <ac:spMk id="4" creationId="{00000000-0000-0000-0000-000000000000}"/>
          </ac:spMkLst>
        </pc:spChg>
        <pc:spChg chg="mod">
          <ac:chgData name="Beth Massi" userId="478c1bcf29534cd8" providerId="LiveId" clId="{6DCE3A5A-72E8-4A46-9B4E-D15306F7F347}" dt="2018-03-20T21:48:44.134" v="388" actId="14100"/>
          <ac:spMkLst>
            <pc:docMk/>
            <pc:sldMk cId="49448156" sldId="279"/>
            <ac:spMk id="10" creationId="{00000000-0000-0000-0000-000000000000}"/>
          </ac:spMkLst>
        </pc:spChg>
        <pc:spChg chg="mod">
          <ac:chgData name="Beth Massi" userId="478c1bcf29534cd8" providerId="LiveId" clId="{6DCE3A5A-72E8-4A46-9B4E-D15306F7F347}" dt="2018-03-20T21:48:38.356" v="387" actId="14100"/>
          <ac:spMkLst>
            <pc:docMk/>
            <pc:sldMk cId="49448156" sldId="279"/>
            <ac:spMk id="30" creationId="{00000000-0000-0000-0000-000000000000}"/>
          </ac:spMkLst>
        </pc:spChg>
        <pc:spChg chg="mod">
          <ac:chgData name="Beth Massi" userId="478c1bcf29534cd8" providerId="LiveId" clId="{6DCE3A5A-72E8-4A46-9B4E-D15306F7F347}" dt="2018-03-20T21:49:32.287" v="397" actId="14100"/>
          <ac:spMkLst>
            <pc:docMk/>
            <pc:sldMk cId="49448156" sldId="279"/>
            <ac:spMk id="37" creationId="{BC2F7037-35A1-4512-A32C-64E5ECAEE189}"/>
          </ac:spMkLst>
        </pc:spChg>
        <pc:spChg chg="mod">
          <ac:chgData name="Beth Massi" userId="478c1bcf29534cd8" providerId="LiveId" clId="{6DCE3A5A-72E8-4A46-9B4E-D15306F7F347}" dt="2018-03-20T21:49:25.602" v="396" actId="14100"/>
          <ac:spMkLst>
            <pc:docMk/>
            <pc:sldMk cId="49448156" sldId="279"/>
            <ac:spMk id="38" creationId="{B6635CF6-C36F-4C56-A0E4-973EE65C5FFC}"/>
          </ac:spMkLst>
        </pc:spChg>
        <pc:spChg chg="mod">
          <ac:chgData name="Beth Massi" userId="478c1bcf29534cd8" providerId="LiveId" clId="{6DCE3A5A-72E8-4A46-9B4E-D15306F7F347}" dt="2018-03-20T21:26:15.471" v="119" actId="6549"/>
          <ac:spMkLst>
            <pc:docMk/>
            <pc:sldMk cId="49448156" sldId="279"/>
            <ac:spMk id="39" creationId="{C0FA3E5D-C80E-4CFA-BFDE-C88EC0212DD0}"/>
          </ac:spMkLst>
        </pc:spChg>
        <pc:spChg chg="mod">
          <ac:chgData name="Beth Massi" userId="478c1bcf29534cd8" providerId="LiveId" clId="{6DCE3A5A-72E8-4A46-9B4E-D15306F7F347}" dt="2018-03-20T21:49:04.172" v="392" actId="14100"/>
          <ac:spMkLst>
            <pc:docMk/>
            <pc:sldMk cId="49448156" sldId="279"/>
            <ac:spMk id="62" creationId="{9C4FAAD4-D841-4246-B51F-69DED46E476C}"/>
          </ac:spMkLst>
        </pc:spChg>
        <pc:spChg chg="mod">
          <ac:chgData name="Beth Massi" userId="478c1bcf29534cd8" providerId="LiveId" clId="{6DCE3A5A-72E8-4A46-9B4E-D15306F7F347}" dt="2018-03-20T21:49:09.564" v="393" actId="14100"/>
          <ac:spMkLst>
            <pc:docMk/>
            <pc:sldMk cId="49448156" sldId="279"/>
            <ac:spMk id="63" creationId="{848EACA7-7F3B-4462-A8F3-BFCA71CA34B5}"/>
          </ac:spMkLst>
        </pc:spChg>
        <pc:spChg chg="mod">
          <ac:chgData name="Beth Massi" userId="478c1bcf29534cd8" providerId="LiveId" clId="{6DCE3A5A-72E8-4A46-9B4E-D15306F7F347}" dt="2018-03-20T21:49:13.610" v="394" actId="14100"/>
          <ac:spMkLst>
            <pc:docMk/>
            <pc:sldMk cId="49448156" sldId="279"/>
            <ac:spMk id="64" creationId="{99351268-B0C1-4246-9A60-90108E818956}"/>
          </ac:spMkLst>
        </pc:spChg>
        <pc:spChg chg="mod">
          <ac:chgData name="Beth Massi" userId="478c1bcf29534cd8" providerId="LiveId" clId="{6DCE3A5A-72E8-4A46-9B4E-D15306F7F347}" dt="2018-03-20T21:49:19.874" v="395" actId="14100"/>
          <ac:spMkLst>
            <pc:docMk/>
            <pc:sldMk cId="49448156" sldId="279"/>
            <ac:spMk id="65" creationId="{34542F12-3579-456B-BDF0-C79365885150}"/>
          </ac:spMkLst>
        </pc:spChg>
        <pc:grpChg chg="mod">
          <ac:chgData name="Beth Massi" userId="478c1bcf29534cd8" providerId="LiveId" clId="{6DCE3A5A-72E8-4A46-9B4E-D15306F7F347}" dt="2018-03-20T21:24:10.365" v="29" actId="14100"/>
          <ac:grpSpMkLst>
            <pc:docMk/>
            <pc:sldMk cId="49448156" sldId="279"/>
            <ac:grpSpMk id="5" creationId="{BF3C05F6-5643-4514-9015-EADA69635388}"/>
          </ac:grpSpMkLst>
        </pc:grpChg>
      </pc:sldChg>
      <pc:sldChg chg="add ord modNotesTx">
        <pc:chgData name="Beth Massi" userId="478c1bcf29534cd8" providerId="LiveId" clId="{6DCE3A5A-72E8-4A46-9B4E-D15306F7F347}" dt="2018-03-20T21:42:19.483" v="379" actId="20577"/>
        <pc:sldMkLst>
          <pc:docMk/>
          <pc:sldMk cId="711372276" sldId="283"/>
        </pc:sldMkLst>
      </pc:sldChg>
      <pc:sldChg chg="modNotesTx">
        <pc:chgData name="Beth Massi" userId="478c1bcf29534cd8" providerId="LiveId" clId="{6DCE3A5A-72E8-4A46-9B4E-D15306F7F347}" dt="2018-03-20T21:27:53.166" v="122" actId="6549"/>
        <pc:sldMkLst>
          <pc:docMk/>
          <pc:sldMk cId="2492523884" sldId="286"/>
        </pc:sldMkLst>
      </pc:sldChg>
      <pc:sldChg chg="addSp modSp add modNotesTx">
        <pc:chgData name="Beth Massi" userId="478c1bcf29534cd8" providerId="LiveId" clId="{6DCE3A5A-72E8-4A46-9B4E-D15306F7F347}" dt="2018-03-20T21:59:48.991" v="801" actId="20577"/>
        <pc:sldMkLst>
          <pc:docMk/>
          <pc:sldMk cId="921799083" sldId="288"/>
        </pc:sldMkLst>
        <pc:spChg chg="add mod">
          <ac:chgData name="Beth Massi" userId="478c1bcf29534cd8" providerId="LiveId" clId="{6DCE3A5A-72E8-4A46-9B4E-D15306F7F347}" dt="2018-03-20T21:54:49.710" v="467" actId="6549"/>
          <ac:spMkLst>
            <pc:docMk/>
            <pc:sldMk cId="921799083" sldId="288"/>
            <ac:spMk id="3" creationId="{FC7D8F6D-18A1-46A8-ACEB-63BDB8705636}"/>
          </ac:spMkLst>
        </pc:spChg>
        <pc:spChg chg="mod">
          <ac:chgData name="Beth Massi" userId="478c1bcf29534cd8" providerId="LiveId" clId="{6DCE3A5A-72E8-4A46-9B4E-D15306F7F347}" dt="2018-03-20T21:55:20.179" v="472" actId="20577"/>
          <ac:spMkLst>
            <pc:docMk/>
            <pc:sldMk cId="921799083" sldId="288"/>
            <ac:spMk id="4" creationId="{ABADB2D2-C81E-4000-942E-0EE27059D868}"/>
          </ac:spMkLst>
        </pc:spChg>
      </pc:sldChg>
      <pc:sldChg chg="modNotesTx">
        <pc:chgData name="Beth Massi" userId="478c1bcf29534cd8" providerId="LiveId" clId="{6DCE3A5A-72E8-4A46-9B4E-D15306F7F347}" dt="2018-03-20T21:27:23.593" v="120" actId="6549"/>
        <pc:sldMkLst>
          <pc:docMk/>
          <pc:sldMk cId="3493761638" sldId="290"/>
        </pc:sldMkLst>
      </pc:sldChg>
      <pc:sldChg chg="modNotesTx">
        <pc:chgData name="Beth Massi" userId="478c1bcf29534cd8" providerId="LiveId" clId="{6DCE3A5A-72E8-4A46-9B4E-D15306F7F347}" dt="2018-03-20T21:31:07.021" v="196" actId="6549"/>
        <pc:sldMkLst>
          <pc:docMk/>
          <pc:sldMk cId="1668825844" sldId="293"/>
        </pc:sldMkLst>
      </pc:sldChg>
      <pc:sldChg chg="addSp delSp modSp modNotesTx">
        <pc:chgData name="Beth Massi" userId="478c1bcf29534cd8" providerId="LiveId" clId="{6DCE3A5A-72E8-4A46-9B4E-D15306F7F347}" dt="2018-03-20T21:33:35.671" v="235" actId="6549"/>
        <pc:sldMkLst>
          <pc:docMk/>
          <pc:sldMk cId="1162146278" sldId="294"/>
        </pc:sldMkLst>
        <pc:picChg chg="add del">
          <ac:chgData name="Beth Massi" userId="478c1bcf29534cd8" providerId="LiveId" clId="{6DCE3A5A-72E8-4A46-9B4E-D15306F7F347}" dt="2018-03-20T21:33:19.341" v="203" actId="478"/>
          <ac:picMkLst>
            <pc:docMk/>
            <pc:sldMk cId="1162146278" sldId="294"/>
            <ac:picMk id="2" creationId="{679507CB-DFAC-4573-8D5B-953CDF266ECC}"/>
          </ac:picMkLst>
        </pc:picChg>
        <pc:picChg chg="add del mod">
          <ac:chgData name="Beth Massi" userId="478c1bcf29534cd8" providerId="LiveId" clId="{6DCE3A5A-72E8-4A46-9B4E-D15306F7F347}" dt="2018-03-20T21:33:18.872" v="202" actId="6549"/>
          <ac:picMkLst>
            <pc:docMk/>
            <pc:sldMk cId="1162146278" sldId="294"/>
            <ac:picMk id="10" creationId="{1A3C5B45-C481-481E-8C8C-54517987F814}"/>
          </ac:picMkLst>
        </pc:picChg>
      </pc:sldChg>
      <pc:sldChg chg="del">
        <pc:chgData name="Beth Massi" userId="478c1bcf29534cd8" providerId="LiveId" clId="{6DCE3A5A-72E8-4A46-9B4E-D15306F7F347}" dt="2018-03-20T21:23:39.952" v="7" actId="2696"/>
        <pc:sldMkLst>
          <pc:docMk/>
          <pc:sldMk cId="1561852763" sldId="300"/>
        </pc:sldMkLst>
      </pc:sldChg>
      <pc:sldChg chg="del">
        <pc:chgData name="Beth Massi" userId="478c1bcf29534cd8" providerId="LiveId" clId="{6DCE3A5A-72E8-4A46-9B4E-D15306F7F347}" dt="2018-03-20T21:23:41.564" v="8" actId="2696"/>
        <pc:sldMkLst>
          <pc:docMk/>
          <pc:sldMk cId="1954814125" sldId="301"/>
        </pc:sldMkLst>
      </pc:sldChg>
      <pc:sldChg chg="del">
        <pc:chgData name="Beth Massi" userId="478c1bcf29534cd8" providerId="LiveId" clId="{6DCE3A5A-72E8-4A46-9B4E-D15306F7F347}" dt="2018-03-20T21:23:22.789" v="0" actId="2696"/>
        <pc:sldMkLst>
          <pc:docMk/>
          <pc:sldMk cId="3618489806" sldId="302"/>
        </pc:sldMkLst>
      </pc:sldChg>
      <pc:sldChg chg="del modNotesTx">
        <pc:chgData name="Beth Massi" userId="478c1bcf29534cd8" providerId="LiveId" clId="{6DCE3A5A-72E8-4A46-9B4E-D15306F7F347}" dt="2018-03-20T21:23:30.536" v="2" actId="2696"/>
        <pc:sldMkLst>
          <pc:docMk/>
          <pc:sldMk cId="4264624648" sldId="303"/>
        </pc:sldMkLst>
      </pc:sldChg>
      <pc:sldChg chg="del">
        <pc:chgData name="Beth Massi" userId="478c1bcf29534cd8" providerId="LiveId" clId="{6DCE3A5A-72E8-4A46-9B4E-D15306F7F347}" dt="2018-03-20T21:23:46.362" v="12" actId="2696"/>
        <pc:sldMkLst>
          <pc:docMk/>
          <pc:sldMk cId="1114045476" sldId="304"/>
        </pc:sldMkLst>
      </pc:sldChg>
      <pc:sldChg chg="del">
        <pc:chgData name="Beth Massi" userId="478c1bcf29534cd8" providerId="LiveId" clId="{6DCE3A5A-72E8-4A46-9B4E-D15306F7F347}" dt="2018-03-20T21:23:47.466" v="13" actId="2696"/>
        <pc:sldMkLst>
          <pc:docMk/>
          <pc:sldMk cId="3535947413" sldId="306"/>
        </pc:sldMkLst>
      </pc:sldChg>
      <pc:sldChg chg="del">
        <pc:chgData name="Beth Massi" userId="478c1bcf29534cd8" providerId="LiveId" clId="{6DCE3A5A-72E8-4A46-9B4E-D15306F7F347}" dt="2018-03-20T21:23:42.453" v="9" actId="2696"/>
        <pc:sldMkLst>
          <pc:docMk/>
          <pc:sldMk cId="998524925" sldId="307"/>
        </pc:sldMkLst>
      </pc:sldChg>
      <pc:sldChg chg="del">
        <pc:chgData name="Beth Massi" userId="478c1bcf29534cd8" providerId="LiveId" clId="{6DCE3A5A-72E8-4A46-9B4E-D15306F7F347}" dt="2018-03-20T21:23:44.083" v="10" actId="2696"/>
        <pc:sldMkLst>
          <pc:docMk/>
          <pc:sldMk cId="498056501" sldId="309"/>
        </pc:sldMkLst>
      </pc:sldChg>
      <pc:sldChg chg="del">
        <pc:chgData name="Beth Massi" userId="478c1bcf29534cd8" providerId="LiveId" clId="{6DCE3A5A-72E8-4A46-9B4E-D15306F7F347}" dt="2018-03-20T21:23:38.419" v="6" actId="2696"/>
        <pc:sldMkLst>
          <pc:docMk/>
          <pc:sldMk cId="990085348" sldId="310"/>
        </pc:sldMkLst>
      </pc:sldChg>
      <pc:sldChg chg="del">
        <pc:chgData name="Beth Massi" userId="478c1bcf29534cd8" providerId="LiveId" clId="{6DCE3A5A-72E8-4A46-9B4E-D15306F7F347}" dt="2018-03-20T21:23:36.200" v="4" actId="2696"/>
        <pc:sldMkLst>
          <pc:docMk/>
          <pc:sldMk cId="753901108" sldId="311"/>
        </pc:sldMkLst>
      </pc:sldChg>
      <pc:sldChg chg="del">
        <pc:chgData name="Beth Massi" userId="478c1bcf29534cd8" providerId="LiveId" clId="{6DCE3A5A-72E8-4A46-9B4E-D15306F7F347}" dt="2018-03-20T21:23:37.119" v="5" actId="2696"/>
        <pc:sldMkLst>
          <pc:docMk/>
          <pc:sldMk cId="2680804071" sldId="312"/>
        </pc:sldMkLst>
      </pc:sldChg>
      <pc:sldChg chg="del">
        <pc:chgData name="Beth Massi" userId="478c1bcf29534cd8" providerId="LiveId" clId="{6DCE3A5A-72E8-4A46-9B4E-D15306F7F347}" dt="2018-03-20T21:23:45.248" v="11" actId="2696"/>
        <pc:sldMkLst>
          <pc:docMk/>
          <pc:sldMk cId="220935854" sldId="313"/>
        </pc:sldMkLst>
      </pc:sldChg>
      <pc:sldChg chg="modSp modNotesTx">
        <pc:chgData name="Beth Massi" userId="478c1bcf29534cd8" providerId="LiveId" clId="{6DCE3A5A-72E8-4A46-9B4E-D15306F7F347}" dt="2018-03-20T21:51:11.378" v="419" actId="6549"/>
        <pc:sldMkLst>
          <pc:docMk/>
          <pc:sldMk cId="4015631331" sldId="314"/>
        </pc:sldMkLst>
        <pc:spChg chg="mod">
          <ac:chgData name="Beth Massi" userId="478c1bcf29534cd8" providerId="LiveId" clId="{6DCE3A5A-72E8-4A46-9B4E-D15306F7F347}" dt="2018-03-20T21:51:11.378" v="419" actId="6549"/>
          <ac:spMkLst>
            <pc:docMk/>
            <pc:sldMk cId="4015631331" sldId="314"/>
            <ac:spMk id="4" creationId="{FCD350CA-17B9-44D5-B832-34F61CA368CD}"/>
          </ac:spMkLst>
        </pc:spChg>
      </pc:sldChg>
      <pc:sldChg chg="del">
        <pc:chgData name="Beth Massi" userId="478c1bcf29534cd8" providerId="LiveId" clId="{6DCE3A5A-72E8-4A46-9B4E-D15306F7F347}" dt="2018-03-20T21:32:00.651" v="197" actId="2696"/>
        <pc:sldMkLst>
          <pc:docMk/>
          <pc:sldMk cId="3216331177" sldId="315"/>
        </pc:sldMkLst>
      </pc:sldChg>
      <pc:sldChg chg="modNotesTx">
        <pc:chgData name="Beth Massi" userId="478c1bcf29534cd8" providerId="LiveId" clId="{6DCE3A5A-72E8-4A46-9B4E-D15306F7F347}" dt="2018-03-20T21:34:01.567" v="240" actId="20577"/>
        <pc:sldMkLst>
          <pc:docMk/>
          <pc:sldMk cId="1336262823" sldId="316"/>
        </pc:sldMkLst>
      </pc:sldChg>
      <pc:sldChg chg="del">
        <pc:chgData name="Beth Massi" userId="478c1bcf29534cd8" providerId="LiveId" clId="{6DCE3A5A-72E8-4A46-9B4E-D15306F7F347}" dt="2018-03-20T21:23:51.461" v="15" actId="2696"/>
        <pc:sldMkLst>
          <pc:docMk/>
          <pc:sldMk cId="945167913" sldId="317"/>
        </pc:sldMkLst>
      </pc:sldChg>
      <pc:sldMasterChg chg="del delSldLayout">
        <pc:chgData name="Beth Massi" userId="478c1bcf29534cd8" providerId="LiveId" clId="{6DCE3A5A-72E8-4A46-9B4E-D15306F7F347}" dt="2018-03-20T21:23:51.477" v="27" actId="2696"/>
        <pc:sldMasterMkLst>
          <pc:docMk/>
          <pc:sldMasterMk cId="1584992142" sldId="2147483751"/>
        </pc:sldMasterMkLst>
        <pc:sldLayoutChg chg="del">
          <pc:chgData name="Beth Massi" userId="478c1bcf29534cd8" providerId="LiveId" clId="{6DCE3A5A-72E8-4A46-9B4E-D15306F7F347}" dt="2018-03-20T21:23:51.461" v="16" actId="2696"/>
          <pc:sldLayoutMkLst>
            <pc:docMk/>
            <pc:sldMasterMk cId="1584992142" sldId="2147483751"/>
            <pc:sldLayoutMk cId="1749319771" sldId="2147483752"/>
          </pc:sldLayoutMkLst>
        </pc:sldLayoutChg>
        <pc:sldLayoutChg chg="del">
          <pc:chgData name="Beth Massi" userId="478c1bcf29534cd8" providerId="LiveId" clId="{6DCE3A5A-72E8-4A46-9B4E-D15306F7F347}" dt="2018-03-20T21:23:51.461" v="17" actId="2696"/>
          <pc:sldLayoutMkLst>
            <pc:docMk/>
            <pc:sldMasterMk cId="1584992142" sldId="2147483751"/>
            <pc:sldLayoutMk cId="191920327" sldId="2147483753"/>
          </pc:sldLayoutMkLst>
        </pc:sldLayoutChg>
        <pc:sldLayoutChg chg="del">
          <pc:chgData name="Beth Massi" userId="478c1bcf29534cd8" providerId="LiveId" clId="{6DCE3A5A-72E8-4A46-9B4E-D15306F7F347}" dt="2018-03-20T21:23:51.461" v="18" actId="2696"/>
          <pc:sldLayoutMkLst>
            <pc:docMk/>
            <pc:sldMasterMk cId="1584992142" sldId="2147483751"/>
            <pc:sldLayoutMk cId="1594602542" sldId="2147483754"/>
          </pc:sldLayoutMkLst>
        </pc:sldLayoutChg>
        <pc:sldLayoutChg chg="del">
          <pc:chgData name="Beth Massi" userId="478c1bcf29534cd8" providerId="LiveId" clId="{6DCE3A5A-72E8-4A46-9B4E-D15306F7F347}" dt="2018-03-20T21:23:51.461" v="19" actId="2696"/>
          <pc:sldLayoutMkLst>
            <pc:docMk/>
            <pc:sldMasterMk cId="1584992142" sldId="2147483751"/>
            <pc:sldLayoutMk cId="3705499826" sldId="2147483755"/>
          </pc:sldLayoutMkLst>
        </pc:sldLayoutChg>
        <pc:sldLayoutChg chg="del">
          <pc:chgData name="Beth Massi" userId="478c1bcf29534cd8" providerId="LiveId" clId="{6DCE3A5A-72E8-4A46-9B4E-D15306F7F347}" dt="2018-03-20T21:23:51.461" v="20" actId="2696"/>
          <pc:sldLayoutMkLst>
            <pc:docMk/>
            <pc:sldMasterMk cId="1584992142" sldId="2147483751"/>
            <pc:sldLayoutMk cId="1144200305" sldId="2147483756"/>
          </pc:sldLayoutMkLst>
        </pc:sldLayoutChg>
        <pc:sldLayoutChg chg="del">
          <pc:chgData name="Beth Massi" userId="478c1bcf29534cd8" providerId="LiveId" clId="{6DCE3A5A-72E8-4A46-9B4E-D15306F7F347}" dt="2018-03-20T21:23:51.461" v="21" actId="2696"/>
          <pc:sldLayoutMkLst>
            <pc:docMk/>
            <pc:sldMasterMk cId="1584992142" sldId="2147483751"/>
            <pc:sldLayoutMk cId="1393517213" sldId="2147483757"/>
          </pc:sldLayoutMkLst>
        </pc:sldLayoutChg>
        <pc:sldLayoutChg chg="del">
          <pc:chgData name="Beth Massi" userId="478c1bcf29534cd8" providerId="LiveId" clId="{6DCE3A5A-72E8-4A46-9B4E-D15306F7F347}" dt="2018-03-20T21:23:51.461" v="22" actId="2696"/>
          <pc:sldLayoutMkLst>
            <pc:docMk/>
            <pc:sldMasterMk cId="1584992142" sldId="2147483751"/>
            <pc:sldLayoutMk cId="3465711929" sldId="2147483758"/>
          </pc:sldLayoutMkLst>
        </pc:sldLayoutChg>
        <pc:sldLayoutChg chg="del">
          <pc:chgData name="Beth Massi" userId="478c1bcf29534cd8" providerId="LiveId" clId="{6DCE3A5A-72E8-4A46-9B4E-D15306F7F347}" dt="2018-03-20T21:23:51.461" v="23" actId="2696"/>
          <pc:sldLayoutMkLst>
            <pc:docMk/>
            <pc:sldMasterMk cId="1584992142" sldId="2147483751"/>
            <pc:sldLayoutMk cId="3708756837" sldId="2147483759"/>
          </pc:sldLayoutMkLst>
        </pc:sldLayoutChg>
        <pc:sldLayoutChg chg="del">
          <pc:chgData name="Beth Massi" userId="478c1bcf29534cd8" providerId="LiveId" clId="{6DCE3A5A-72E8-4A46-9B4E-D15306F7F347}" dt="2018-03-20T21:23:51.477" v="24" actId="2696"/>
          <pc:sldLayoutMkLst>
            <pc:docMk/>
            <pc:sldMasterMk cId="1584992142" sldId="2147483751"/>
            <pc:sldLayoutMk cId="2586189711" sldId="2147483760"/>
          </pc:sldLayoutMkLst>
        </pc:sldLayoutChg>
        <pc:sldLayoutChg chg="del">
          <pc:chgData name="Beth Massi" userId="478c1bcf29534cd8" providerId="LiveId" clId="{6DCE3A5A-72E8-4A46-9B4E-D15306F7F347}" dt="2018-03-20T21:23:51.477" v="25" actId="2696"/>
          <pc:sldLayoutMkLst>
            <pc:docMk/>
            <pc:sldMasterMk cId="1584992142" sldId="2147483751"/>
            <pc:sldLayoutMk cId="1651840357" sldId="2147483761"/>
          </pc:sldLayoutMkLst>
        </pc:sldLayoutChg>
        <pc:sldLayoutChg chg="del">
          <pc:chgData name="Beth Massi" userId="478c1bcf29534cd8" providerId="LiveId" clId="{6DCE3A5A-72E8-4A46-9B4E-D15306F7F347}" dt="2018-03-20T21:23:51.477" v="26" actId="2696"/>
          <pc:sldLayoutMkLst>
            <pc:docMk/>
            <pc:sldMasterMk cId="1584992142" sldId="2147483751"/>
            <pc:sldLayoutMk cId="3785253847" sldId="2147483762"/>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B109183-6A97-499C-A537-A98260FD926B}"/>
              </a:ext>
            </a:extLst>
          </p:cNvPr>
          <p:cNvSpPr>
            <a:spLocks noGrp="1"/>
          </p:cNvSpPr>
          <p:nvPr>
            <p:ph type="hdr" sz="quarter"/>
          </p:nvPr>
        </p:nvSpPr>
        <p:spPr>
          <a:xfrm>
            <a:off x="0" y="1"/>
            <a:ext cx="3170238" cy="481013"/>
          </a:xfrm>
          <a:prstGeom prst="rect">
            <a:avLst/>
          </a:prstGeom>
        </p:spPr>
        <p:txBody>
          <a:bodyPr vert="horz" lIns="91429" tIns="45715" rIns="91429" bIns="45715" rtlCol="0"/>
          <a:lstStyle>
            <a:lvl1pPr algn="l">
              <a:defRPr sz="1200"/>
            </a:lvl1pPr>
          </a:lstStyle>
          <a:p>
            <a:endParaRPr lang="en-US"/>
          </a:p>
        </p:txBody>
      </p:sp>
      <p:sp>
        <p:nvSpPr>
          <p:cNvPr id="3" name="Date Placeholder 2">
            <a:extLst>
              <a:ext uri="{FF2B5EF4-FFF2-40B4-BE49-F238E27FC236}">
                <a16:creationId xmlns:a16="http://schemas.microsoft.com/office/drawing/2014/main" id="{8B7B27EE-C43D-48BC-BE7F-8AA923ADF511}"/>
              </a:ext>
            </a:extLst>
          </p:cNvPr>
          <p:cNvSpPr>
            <a:spLocks noGrp="1"/>
          </p:cNvSpPr>
          <p:nvPr>
            <p:ph type="dt" sz="quarter" idx="1"/>
          </p:nvPr>
        </p:nvSpPr>
        <p:spPr>
          <a:xfrm>
            <a:off x="4143375" y="1"/>
            <a:ext cx="3170238" cy="481013"/>
          </a:xfrm>
          <a:prstGeom prst="rect">
            <a:avLst/>
          </a:prstGeom>
        </p:spPr>
        <p:txBody>
          <a:bodyPr vert="horz" lIns="91429" tIns="45715" rIns="91429" bIns="45715" rtlCol="0"/>
          <a:lstStyle>
            <a:lvl1pPr algn="r">
              <a:defRPr sz="1200"/>
            </a:lvl1pPr>
          </a:lstStyle>
          <a:p>
            <a:fld id="{6A4A805B-461C-4670-9402-81E801250286}" type="datetimeFigureOut">
              <a:rPr lang="en-US" smtClean="0"/>
              <a:t>7/7/2020</a:t>
            </a:fld>
            <a:endParaRPr lang="en-US"/>
          </a:p>
        </p:txBody>
      </p:sp>
      <p:sp>
        <p:nvSpPr>
          <p:cNvPr id="4" name="Footer Placeholder 3">
            <a:extLst>
              <a:ext uri="{FF2B5EF4-FFF2-40B4-BE49-F238E27FC236}">
                <a16:creationId xmlns:a16="http://schemas.microsoft.com/office/drawing/2014/main" id="{ECE6E46E-E7C4-451B-8240-39427C18E875}"/>
              </a:ext>
            </a:extLst>
          </p:cNvPr>
          <p:cNvSpPr>
            <a:spLocks noGrp="1"/>
          </p:cNvSpPr>
          <p:nvPr>
            <p:ph type="ftr" sz="quarter" idx="2"/>
          </p:nvPr>
        </p:nvSpPr>
        <p:spPr>
          <a:xfrm>
            <a:off x="0" y="9120188"/>
            <a:ext cx="3170238" cy="481012"/>
          </a:xfrm>
          <a:prstGeom prst="rect">
            <a:avLst/>
          </a:prstGeom>
        </p:spPr>
        <p:txBody>
          <a:bodyPr vert="horz" lIns="91429" tIns="45715" rIns="91429" bIns="45715"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3B97971-52EE-4BDD-A93C-B1B507E4CC55}"/>
              </a:ext>
            </a:extLst>
          </p:cNvPr>
          <p:cNvSpPr>
            <a:spLocks noGrp="1"/>
          </p:cNvSpPr>
          <p:nvPr>
            <p:ph type="sldNum" sz="quarter" idx="3"/>
          </p:nvPr>
        </p:nvSpPr>
        <p:spPr>
          <a:xfrm>
            <a:off x="4143375" y="9120188"/>
            <a:ext cx="3170238" cy="481012"/>
          </a:xfrm>
          <a:prstGeom prst="rect">
            <a:avLst/>
          </a:prstGeom>
        </p:spPr>
        <p:txBody>
          <a:bodyPr vert="horz" lIns="91429" tIns="45715" rIns="91429" bIns="45715" rtlCol="0" anchor="b"/>
          <a:lstStyle>
            <a:lvl1pPr algn="r">
              <a:defRPr sz="1200"/>
            </a:lvl1pPr>
          </a:lstStyle>
          <a:p>
            <a:fld id="{BE7A608B-A52C-471B-B76C-638862CCF1D6}" type="slidenum">
              <a:rPr lang="en-US" smtClean="0"/>
              <a:t>‹#›</a:t>
            </a:fld>
            <a:endParaRPr lang="en-US"/>
          </a:p>
        </p:txBody>
      </p:sp>
    </p:spTree>
    <p:extLst>
      <p:ext uri="{BB962C8B-B14F-4D97-AF65-F5344CB8AC3E}">
        <p14:creationId xmlns:p14="http://schemas.microsoft.com/office/powerpoint/2010/main" val="4237052554"/>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jpeg>
</file>

<file path=ppt/media/image21.png>
</file>

<file path=ppt/media/image2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50" tIns="48325" rIns="96650" bIns="48325" rtlCol="0" anchor="ctr"/>
          <a:lstStyle/>
          <a:p>
            <a:endParaRPr lang="en-US"/>
          </a:p>
        </p:txBody>
      </p:sp>
      <p:sp>
        <p:nvSpPr>
          <p:cNvPr id="5" name="Notes Placeholder 4"/>
          <p:cNvSpPr>
            <a:spLocks noGrp="1"/>
          </p:cNvSpPr>
          <p:nvPr>
            <p:ph type="body" sz="quarter" idx="3"/>
          </p:nvPr>
        </p:nvSpPr>
        <p:spPr>
          <a:xfrm>
            <a:off x="731521" y="4620578"/>
            <a:ext cx="5852160" cy="3780473"/>
          </a:xfrm>
          <a:prstGeom prst="rect">
            <a:avLst/>
          </a:prstGeom>
        </p:spPr>
        <p:txBody>
          <a:bodyPr vert="horz" lIns="96650" tIns="48325" rIns="96650" bIns="48325"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5"/>
          </p:nvPr>
        </p:nvSpPr>
        <p:spPr>
          <a:xfrm>
            <a:off x="4143587" y="9119474"/>
            <a:ext cx="3169921" cy="481726"/>
          </a:xfrm>
          <a:prstGeom prst="rect">
            <a:avLst/>
          </a:prstGeom>
        </p:spPr>
        <p:txBody>
          <a:bodyPr vert="horz" lIns="96650" tIns="48325" rIns="96650" bIns="48325" rtlCol="0" anchor="b"/>
          <a:lstStyle>
            <a:lvl1pPr algn="r">
              <a:defRPr sz="1300"/>
            </a:lvl1pPr>
          </a:lstStyle>
          <a:p>
            <a:fld id="{E0AE778D-2A57-4226-B72B-26EA3CA60131}" type="slidenum">
              <a:rPr lang="en-US" smtClean="0"/>
              <a:t>‹#›</a:t>
            </a:fld>
            <a:endParaRPr lang="en-US"/>
          </a:p>
        </p:txBody>
      </p:sp>
      <p:sp>
        <p:nvSpPr>
          <p:cNvPr id="11" name="Header Placeholder 10">
            <a:extLst>
              <a:ext uri="{FF2B5EF4-FFF2-40B4-BE49-F238E27FC236}">
                <a16:creationId xmlns:a16="http://schemas.microsoft.com/office/drawing/2014/main" id="{C6085E80-0CA6-429A-827F-050AA72B63D6}"/>
              </a:ext>
            </a:extLst>
          </p:cNvPr>
          <p:cNvSpPr>
            <a:spLocks noGrp="1"/>
          </p:cNvSpPr>
          <p:nvPr>
            <p:ph type="hdr" sz="quarter"/>
          </p:nvPr>
        </p:nvSpPr>
        <p:spPr>
          <a:xfrm>
            <a:off x="0" y="1"/>
            <a:ext cx="3170238" cy="481013"/>
          </a:xfrm>
          <a:prstGeom prst="rect">
            <a:avLst/>
          </a:prstGeom>
        </p:spPr>
        <p:txBody>
          <a:bodyPr vert="horz" lIns="91429" tIns="45715" rIns="91429" bIns="45715" rtlCol="0"/>
          <a:lstStyle>
            <a:lvl1pPr algn="l">
              <a:defRPr sz="1200"/>
            </a:lvl1pPr>
          </a:lstStyle>
          <a:p>
            <a:r>
              <a:rPr lang="en-US" dirty="0"/>
              <a:t>https://github.com/dotnet-presentations/home</a:t>
            </a:r>
          </a:p>
          <a:p>
            <a:endParaRPr lang="en-US" dirty="0"/>
          </a:p>
        </p:txBody>
      </p:sp>
    </p:spTree>
    <p:extLst>
      <p:ext uri="{BB962C8B-B14F-4D97-AF65-F5344CB8AC3E}">
        <p14:creationId xmlns:p14="http://schemas.microsoft.com/office/powerpoint/2010/main" val="906552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is .NET?</a:t>
            </a:r>
          </a:p>
        </p:txBody>
      </p:sp>
      <p:sp>
        <p:nvSpPr>
          <p:cNvPr id="4" name="Slide Number Placeholder 3"/>
          <p:cNvSpPr>
            <a:spLocks noGrp="1"/>
          </p:cNvSpPr>
          <p:nvPr>
            <p:ph type="sldNum" sz="quarter" idx="10"/>
          </p:nvPr>
        </p:nvSpPr>
        <p:spPr/>
        <p:txBody>
          <a:bodyPr/>
          <a:lstStyle/>
          <a:p>
            <a:fld id="{E0AE778D-2A57-4226-B72B-26EA3CA60131}" type="slidenum">
              <a:rPr lang="en-US" smtClean="0"/>
              <a:t>1</a:t>
            </a:fld>
            <a:endParaRPr lang="en-US"/>
          </a:p>
        </p:txBody>
      </p:sp>
      <p:sp>
        <p:nvSpPr>
          <p:cNvPr id="5" name="Header Placeholder 10">
            <a:extLst>
              <a:ext uri="{FF2B5EF4-FFF2-40B4-BE49-F238E27FC236}">
                <a16:creationId xmlns:a16="http://schemas.microsoft.com/office/drawing/2014/main" id="{FF939A78-2FF4-470E-8E9D-B65CE1E86397}"/>
              </a:ext>
            </a:extLst>
          </p:cNvPr>
          <p:cNvSpPr>
            <a:spLocks noGrp="1"/>
          </p:cNvSpPr>
          <p:nvPr>
            <p:ph type="hdr" sz="quarter"/>
          </p:nvPr>
        </p:nvSpPr>
        <p:spPr>
          <a:xfrm>
            <a:off x="0" y="1"/>
            <a:ext cx="3170238" cy="481013"/>
          </a:xfrm>
          <a:prstGeom prst="rect">
            <a:avLst/>
          </a:prstGeom>
        </p:spPr>
        <p:txBody>
          <a:bodyPr vert="horz" lIns="91429" tIns="45715" rIns="91429" bIns="45715" rtlCol="0"/>
          <a:lstStyle>
            <a:lvl1pPr algn="l">
              <a:defRPr sz="1200"/>
            </a:lvl1pPr>
          </a:lstStyle>
          <a:p>
            <a:r>
              <a:rPr lang="en-US" dirty="0"/>
              <a:t>https://github.com/dotnet-presentations/home</a:t>
            </a:r>
          </a:p>
          <a:p>
            <a:endParaRPr lang="en-US" dirty="0"/>
          </a:p>
        </p:txBody>
      </p:sp>
    </p:spTree>
    <p:extLst>
      <p:ext uri="{BB962C8B-B14F-4D97-AF65-F5344CB8AC3E}">
        <p14:creationId xmlns:p14="http://schemas.microsoft.com/office/powerpoint/2010/main" val="3450629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Zespoly</a:t>
            </a:r>
            <a:r>
              <a:rPr lang="en-US" dirty="0"/>
              <a:t> </a:t>
            </a:r>
            <a:r>
              <a:rPr lang="en-US" dirty="0" err="1"/>
              <a:t>pizzowe</a:t>
            </a:r>
            <a:r>
              <a:rPr lang="en-US" dirty="0"/>
              <a:t> – Jeff Bezos 5-7 </a:t>
            </a:r>
            <a:r>
              <a:rPr lang="en-US" dirty="0" err="1"/>
              <a:t>osob</a:t>
            </a:r>
            <a:r>
              <a:rPr lang="en-US" dirty="0"/>
              <a:t> w </a:t>
            </a:r>
            <a:r>
              <a:rPr lang="en-US" dirty="0" err="1"/>
              <a:t>zespole</a:t>
            </a:r>
            <a:r>
              <a:rPr lang="en-US" dirty="0"/>
              <a:t> – </a:t>
            </a:r>
            <a:r>
              <a:rPr lang="en-US" dirty="0" err="1"/>
              <a:t>czyli</a:t>
            </a:r>
            <a:r>
              <a:rPr lang="en-US" dirty="0"/>
              <a:t> 2 </a:t>
            </a:r>
            <a:r>
              <a:rPr lang="en-US" dirty="0" err="1"/>
              <a:t>pizze</a:t>
            </a:r>
            <a:endParaRPr lang="en-US" dirty="0"/>
          </a:p>
        </p:txBody>
      </p:sp>
      <p:sp>
        <p:nvSpPr>
          <p:cNvPr id="4" name="Slide Number Placeholder 3"/>
          <p:cNvSpPr>
            <a:spLocks noGrp="1"/>
          </p:cNvSpPr>
          <p:nvPr>
            <p:ph type="sldNum" sz="quarter" idx="5"/>
          </p:nvPr>
        </p:nvSpPr>
        <p:spPr/>
        <p:txBody>
          <a:bodyPr/>
          <a:lstStyle/>
          <a:p>
            <a:fld id="{E0AE778D-2A57-4226-B72B-26EA3CA60131}" type="slidenum">
              <a:rPr lang="en-US" smtClean="0"/>
              <a:t>12</a:t>
            </a:fld>
            <a:endParaRPr lang="en-US"/>
          </a:p>
        </p:txBody>
      </p:sp>
    </p:spTree>
    <p:extLst>
      <p:ext uri="{BB962C8B-B14F-4D97-AF65-F5344CB8AC3E}">
        <p14:creationId xmlns:p14="http://schemas.microsoft.com/office/powerpoint/2010/main" val="3879585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git. </a:t>
            </a:r>
            <a:r>
              <a:rPr lang="en-US" dirty="0" err="1"/>
              <a:t>CaaC</a:t>
            </a:r>
            <a:endParaRPr lang="en-US" dirty="0"/>
          </a:p>
          <a:p>
            <a:r>
              <a:rPr lang="en-US" dirty="0"/>
              <a:t>2. – </a:t>
            </a:r>
            <a:r>
              <a:rPr lang="en-US" dirty="0" err="1"/>
              <a:t>nugety</a:t>
            </a:r>
            <a:r>
              <a:rPr lang="en-US" dirty="0"/>
              <a:t>, </a:t>
            </a:r>
            <a:r>
              <a:rPr lang="en-US" dirty="0" err="1"/>
              <a:t>.net</a:t>
            </a:r>
            <a:r>
              <a:rPr lang="en-US" dirty="0"/>
              <a:t> core – </a:t>
            </a:r>
            <a:r>
              <a:rPr lang="en-US" dirty="0" err="1"/>
              <a:t>nie</a:t>
            </a:r>
            <a:r>
              <a:rPr lang="en-US" dirty="0"/>
              <a:t> </a:t>
            </a:r>
            <a:r>
              <a:rPr lang="en-US" dirty="0" err="1"/>
              <a:t>zalezmy</a:t>
            </a:r>
            <a:r>
              <a:rPr lang="en-US" dirty="0"/>
              <a:t> od system. </a:t>
            </a:r>
            <a:r>
              <a:rPr lang="en-US" dirty="0" err="1"/>
              <a:t>Salf</a:t>
            </a:r>
            <a:r>
              <a:rPr lang="en-US" dirty="0"/>
              <a:t>-contained -&gt; docker file</a:t>
            </a:r>
          </a:p>
          <a:p>
            <a:r>
              <a:rPr lang="en-US" dirty="0"/>
              <a:t>3. </a:t>
            </a:r>
            <a:r>
              <a:rPr lang="en-US" dirty="0" err="1"/>
              <a:t>Konfiguracja</a:t>
            </a:r>
            <a:r>
              <a:rPr lang="en-US" dirty="0"/>
              <a:t> – </a:t>
            </a:r>
            <a:r>
              <a:rPr lang="en-US" dirty="0" err="1"/>
              <a:t>jedyna</a:t>
            </a:r>
            <a:r>
              <a:rPr lang="en-US" dirty="0"/>
              <a:t> </a:t>
            </a:r>
            <a:r>
              <a:rPr lang="en-US" dirty="0" err="1"/>
              <a:t>rzeczy</a:t>
            </a:r>
            <a:r>
              <a:rPr lang="en-US" dirty="0"/>
              <a:t> </a:t>
            </a:r>
            <a:r>
              <a:rPr lang="en-US" dirty="0" err="1"/>
              <a:t>rozniaca</a:t>
            </a:r>
            <a:r>
              <a:rPr lang="en-US" dirty="0"/>
              <a:t> </a:t>
            </a:r>
            <a:r>
              <a:rPr lang="en-US" dirty="0" err="1"/>
              <a:t>srodowiska</a:t>
            </a:r>
            <a:r>
              <a:rPr lang="en-US" dirty="0"/>
              <a:t>. </a:t>
            </a:r>
            <a:r>
              <a:rPr lang="en-US" dirty="0" err="1"/>
              <a:t>Przekazywanie</a:t>
            </a:r>
            <a:r>
              <a:rPr lang="en-US" dirty="0"/>
              <a:t> </a:t>
            </a:r>
            <a:r>
              <a:rPr lang="en-US" dirty="0" err="1"/>
              <a:t>przez</a:t>
            </a:r>
            <a:r>
              <a:rPr lang="en-US" dirty="0"/>
              <a:t> </a:t>
            </a:r>
            <a:r>
              <a:rPr lang="en-US" dirty="0" err="1"/>
              <a:t>zmienne</a:t>
            </a:r>
            <a:r>
              <a:rPr lang="en-US" dirty="0"/>
              <a:t> </a:t>
            </a:r>
            <a:r>
              <a:rPr lang="en-US" dirty="0" err="1"/>
              <a:t>srodowiskowe</a:t>
            </a:r>
            <a:r>
              <a:rPr lang="en-US" dirty="0"/>
              <a:t>.</a:t>
            </a:r>
          </a:p>
          <a:p>
            <a:r>
              <a:rPr lang="en-US" dirty="0"/>
              <a:t>4. </a:t>
            </a:r>
            <a:r>
              <a:rPr lang="en-US" dirty="0" err="1"/>
              <a:t>Bazy</a:t>
            </a:r>
            <a:r>
              <a:rPr lang="en-US" dirty="0"/>
              <a:t>, </a:t>
            </a:r>
            <a:r>
              <a:rPr lang="en-US" dirty="0" err="1"/>
              <a:t>kolejki</a:t>
            </a:r>
            <a:r>
              <a:rPr lang="en-US" dirty="0"/>
              <a:t>, </a:t>
            </a:r>
            <a:r>
              <a:rPr lang="en-US" dirty="0" err="1"/>
              <a:t>emaile</a:t>
            </a:r>
            <a:r>
              <a:rPr lang="en-US" dirty="0"/>
              <a:t>, </a:t>
            </a:r>
            <a:r>
              <a:rPr lang="en-US" dirty="0" err="1"/>
              <a:t>smsy</a:t>
            </a:r>
            <a:r>
              <a:rPr lang="en-US" dirty="0"/>
              <a:t> -&gt; configuration as a code</a:t>
            </a:r>
          </a:p>
          <a:p>
            <a:r>
              <a:rPr lang="en-US" dirty="0"/>
              <a:t>5. </a:t>
            </a:r>
            <a:r>
              <a:rPr lang="en-US" dirty="0" err="1"/>
              <a:t>Publikacja</a:t>
            </a:r>
            <a:r>
              <a:rPr lang="en-US" dirty="0"/>
              <a:t> – </a:t>
            </a:r>
            <a:r>
              <a:rPr lang="en-US" dirty="0" err="1"/>
              <a:t>budujemy</a:t>
            </a:r>
            <a:r>
              <a:rPr lang="en-US" dirty="0"/>
              <a:t> paczki </a:t>
            </a:r>
            <a:r>
              <a:rPr lang="en-US" dirty="0" err="1"/>
              <a:t>deploymentowa</a:t>
            </a:r>
            <a:r>
              <a:rPr lang="en-US" dirty="0"/>
              <a:t> </a:t>
            </a:r>
            <a:r>
              <a:rPr lang="en-US" dirty="0" err="1"/>
              <a:t>i</a:t>
            </a:r>
            <a:r>
              <a:rPr lang="en-US" dirty="0"/>
              <a:t> </a:t>
            </a:r>
            <a:r>
              <a:rPr lang="en-US" dirty="0" err="1"/>
              <a:t>laczymy</a:t>
            </a:r>
            <a:r>
              <a:rPr lang="en-US" dirty="0"/>
              <a:t> z </a:t>
            </a:r>
            <a:r>
              <a:rPr lang="en-US" dirty="0" err="1"/>
              <a:t>konfiguracja</a:t>
            </a:r>
            <a:r>
              <a:rPr lang="en-US" dirty="0"/>
              <a:t> </a:t>
            </a:r>
            <a:r>
              <a:rPr lang="en-US" dirty="0" err="1"/>
              <a:t>srodowiska</a:t>
            </a:r>
            <a:r>
              <a:rPr lang="en-US" dirty="0"/>
              <a:t>.</a:t>
            </a:r>
          </a:p>
          <a:p>
            <a:r>
              <a:rPr lang="en-US" dirty="0"/>
              <a:t>     </a:t>
            </a:r>
            <a:r>
              <a:rPr lang="en-US" dirty="0" err="1"/>
              <a:t>uruchomienie</a:t>
            </a:r>
            <a:r>
              <a:rPr lang="en-US" dirty="0"/>
              <a:t> </a:t>
            </a:r>
            <a:r>
              <a:rPr lang="en-US" dirty="0" err="1"/>
              <a:t>tutaj</a:t>
            </a:r>
            <a:r>
              <a:rPr lang="en-US" dirty="0"/>
              <a:t> to release</a:t>
            </a:r>
          </a:p>
          <a:p>
            <a:r>
              <a:rPr lang="en-US" dirty="0"/>
              <a:t>     - </a:t>
            </a:r>
            <a:r>
              <a:rPr lang="en-US" dirty="0" err="1"/>
              <a:t>pamietajmy</a:t>
            </a:r>
            <a:r>
              <a:rPr lang="en-US" dirty="0"/>
              <a:t> o nr </a:t>
            </a:r>
            <a:r>
              <a:rPr lang="en-US" dirty="0" err="1"/>
              <a:t>releasow</a:t>
            </a:r>
            <a:r>
              <a:rPr lang="en-US" dirty="0"/>
              <a:t>, </a:t>
            </a:r>
            <a:r>
              <a:rPr lang="en-US" dirty="0" err="1"/>
              <a:t>wersjonowaniu</a:t>
            </a:r>
            <a:endParaRPr lang="en-US" dirty="0"/>
          </a:p>
          <a:p>
            <a:r>
              <a:rPr lang="en-US" dirty="0"/>
              <a:t>     - </a:t>
            </a:r>
            <a:r>
              <a:rPr lang="en-US" dirty="0" err="1"/>
              <a:t>artefakt</a:t>
            </a:r>
            <a:r>
              <a:rPr lang="en-US" dirty="0"/>
              <a:t> </a:t>
            </a:r>
            <a:r>
              <a:rPr lang="en-US" dirty="0" err="1"/>
              <a:t>powinien</a:t>
            </a:r>
            <a:r>
              <a:rPr lang="en-US" dirty="0"/>
              <a:t> </a:t>
            </a:r>
            <a:r>
              <a:rPr lang="en-US" dirty="0" err="1"/>
              <a:t>byc</a:t>
            </a:r>
            <a:r>
              <a:rPr lang="en-US" dirty="0"/>
              <a:t> </a:t>
            </a:r>
            <a:r>
              <a:rPr lang="en-US" dirty="0" err="1"/>
              <a:t>trwaly</a:t>
            </a:r>
            <a:r>
              <a:rPr lang="en-US" dirty="0"/>
              <a:t> I </a:t>
            </a:r>
            <a:r>
              <a:rPr lang="en-US" dirty="0" err="1"/>
              <a:t>niemodyfikowalny</a:t>
            </a:r>
            <a:endParaRPr lang="en-US" dirty="0"/>
          </a:p>
        </p:txBody>
      </p:sp>
      <p:sp>
        <p:nvSpPr>
          <p:cNvPr id="4" name="Slide Number Placeholder 3"/>
          <p:cNvSpPr>
            <a:spLocks noGrp="1"/>
          </p:cNvSpPr>
          <p:nvPr>
            <p:ph type="sldNum" sz="quarter" idx="5"/>
          </p:nvPr>
        </p:nvSpPr>
        <p:spPr/>
        <p:txBody>
          <a:bodyPr/>
          <a:lstStyle/>
          <a:p>
            <a:fld id="{E0AE778D-2A57-4226-B72B-26EA3CA60131}" type="slidenum">
              <a:rPr lang="en-US" smtClean="0"/>
              <a:t>13</a:t>
            </a:fld>
            <a:endParaRPr lang="en-US"/>
          </a:p>
        </p:txBody>
      </p:sp>
    </p:spTree>
    <p:extLst>
      <p:ext uri="{BB962C8B-B14F-4D97-AF65-F5344CB8AC3E}">
        <p14:creationId xmlns:p14="http://schemas.microsoft.com/office/powerpoint/2010/main" val="35184045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 </a:t>
            </a:r>
            <a:r>
              <a:rPr lang="en-US" dirty="0" err="1"/>
              <a:t>bezstanowo</a:t>
            </a:r>
            <a:r>
              <a:rPr lang="en-US" dirty="0"/>
              <a:t>. Stan- </a:t>
            </a:r>
            <a:r>
              <a:rPr lang="en-US" dirty="0" err="1"/>
              <a:t>usluga</a:t>
            </a:r>
            <a:r>
              <a:rPr lang="en-US" dirty="0"/>
              <a:t> </a:t>
            </a:r>
            <a:r>
              <a:rPr lang="en-US" dirty="0" err="1"/>
              <a:t>wspierajaca</a:t>
            </a:r>
            <a:r>
              <a:rPr lang="en-US" dirty="0"/>
              <a:t>. </a:t>
            </a:r>
            <a:r>
              <a:rPr lang="en-US" dirty="0" err="1"/>
              <a:t>Lokalny</a:t>
            </a:r>
            <a:r>
              <a:rPr lang="en-US" dirty="0"/>
              <a:t> </a:t>
            </a:r>
            <a:r>
              <a:rPr lang="en-US" dirty="0" err="1"/>
              <a:t>cach</a:t>
            </a:r>
            <a:r>
              <a:rPr lang="en-US" dirty="0"/>
              <a:t> </a:t>
            </a:r>
            <a:r>
              <a:rPr lang="en-US" dirty="0" err="1"/>
              <a:t>czy</a:t>
            </a:r>
            <a:r>
              <a:rPr lang="en-US" dirty="0"/>
              <a:t> Sticky sessions – </a:t>
            </a:r>
            <a:r>
              <a:rPr lang="en-US" dirty="0" err="1"/>
              <a:t>zlamanie</a:t>
            </a:r>
            <a:r>
              <a:rPr lang="en-US" dirty="0"/>
              <a:t> </a:t>
            </a:r>
            <a:r>
              <a:rPr lang="en-US" dirty="0" err="1"/>
              <a:t>zasady.nie</a:t>
            </a:r>
            <a:r>
              <a:rPr lang="en-US" dirty="0"/>
              <a:t> </a:t>
            </a:r>
            <a:r>
              <a:rPr lang="en-US" dirty="0" err="1"/>
              <a:t>zakladamy</a:t>
            </a:r>
            <a:r>
              <a:rPr lang="en-US" dirty="0"/>
              <a:t> </a:t>
            </a:r>
            <a:r>
              <a:rPr lang="en-US" dirty="0" err="1"/>
              <a:t>ze</a:t>
            </a:r>
            <a:r>
              <a:rPr lang="en-US" dirty="0"/>
              <a:t> </a:t>
            </a:r>
            <a:r>
              <a:rPr lang="en-US" dirty="0" err="1"/>
              <a:t>nasz</a:t>
            </a:r>
            <a:r>
              <a:rPr lang="en-US" dirty="0"/>
              <a:t> </a:t>
            </a:r>
            <a:r>
              <a:rPr lang="en-US" dirty="0" err="1"/>
              <a:t>uzytkownik</a:t>
            </a:r>
            <a:r>
              <a:rPr lang="en-US" dirty="0"/>
              <a:t> </a:t>
            </a:r>
            <a:r>
              <a:rPr lang="en-US" dirty="0" err="1"/>
              <a:t>podlaczy</a:t>
            </a:r>
            <a:r>
              <a:rPr lang="en-US" dirty="0"/>
              <a:t> </a:t>
            </a:r>
            <a:r>
              <a:rPr lang="en-US" dirty="0" err="1"/>
              <a:t>sie</a:t>
            </a:r>
            <a:r>
              <a:rPr lang="en-US" dirty="0"/>
              <a:t> do </a:t>
            </a:r>
            <a:r>
              <a:rPr lang="en-US" dirty="0" err="1"/>
              <a:t>danego</a:t>
            </a:r>
            <a:r>
              <a:rPr lang="en-US" dirty="0"/>
              <a:t> </a:t>
            </a:r>
            <a:r>
              <a:rPr lang="en-US" dirty="0" err="1"/>
              <a:t>serwera</a:t>
            </a:r>
            <a:r>
              <a:rPr lang="en-US" dirty="0"/>
              <a:t>!</a:t>
            </a:r>
          </a:p>
          <a:p>
            <a:r>
              <a:rPr lang="en-US" dirty="0"/>
              <a:t>7. </a:t>
            </a:r>
            <a:r>
              <a:rPr lang="en-US" dirty="0" err="1"/>
              <a:t>Kazda</a:t>
            </a:r>
            <a:r>
              <a:rPr lang="en-US" dirty="0"/>
              <a:t> </a:t>
            </a:r>
            <a:r>
              <a:rPr lang="en-US" dirty="0" err="1"/>
              <a:t>usluga</a:t>
            </a:r>
            <a:r>
              <a:rPr lang="en-US" dirty="0"/>
              <a:t> ma </a:t>
            </a:r>
            <a:r>
              <a:rPr lang="en-US" dirty="0" err="1"/>
              <a:t>swoj</a:t>
            </a:r>
            <a:r>
              <a:rPr lang="en-US" dirty="0"/>
              <a:t> port I protocol – </a:t>
            </a:r>
            <a:r>
              <a:rPr lang="en-US" dirty="0" err="1"/>
              <a:t>kazdy</a:t>
            </a:r>
            <a:r>
              <a:rPr lang="en-US" dirty="0"/>
              <a:t>  </a:t>
            </a:r>
            <a:r>
              <a:rPr lang="en-US" dirty="0" err="1"/>
              <a:t>serwis</a:t>
            </a:r>
            <a:r>
              <a:rPr lang="en-US" dirty="0"/>
              <a:t> </a:t>
            </a:r>
            <a:r>
              <a:rPr lang="en-US" dirty="0" err="1"/>
              <a:t>stoi</a:t>
            </a:r>
            <a:r>
              <a:rPr lang="en-US" dirty="0"/>
              <a:t> </a:t>
            </a:r>
            <a:r>
              <a:rPr lang="en-US" dirty="0" err="1"/>
              <a:t>na</a:t>
            </a:r>
            <a:r>
              <a:rPr lang="en-US" dirty="0"/>
              <a:t> </a:t>
            </a:r>
            <a:r>
              <a:rPr lang="en-US" dirty="0" err="1"/>
              <a:t>innym</a:t>
            </a:r>
            <a:r>
              <a:rPr lang="en-US" dirty="0"/>
              <a:t> </a:t>
            </a:r>
            <a:r>
              <a:rPr lang="en-US" dirty="0" err="1"/>
              <a:t>porcie</a:t>
            </a:r>
            <a:r>
              <a:rPr lang="en-US" dirty="0"/>
              <a:t>.</a:t>
            </a:r>
          </a:p>
          <a:p>
            <a:r>
              <a:rPr lang="en-US" dirty="0"/>
              <a:t>8. </a:t>
            </a:r>
            <a:r>
              <a:rPr lang="en-US" dirty="0" err="1"/>
              <a:t>skalowanie</a:t>
            </a:r>
            <a:r>
              <a:rPr lang="en-US" dirty="0"/>
              <a:t>. </a:t>
            </a:r>
            <a:r>
              <a:rPr lang="en-US" dirty="0" err="1"/>
              <a:t>Aplikacja</a:t>
            </a:r>
            <a:r>
              <a:rPr lang="en-US" dirty="0"/>
              <a:t> </a:t>
            </a:r>
            <a:r>
              <a:rPr lang="en-US" dirty="0" err="1"/>
              <a:t>musi</a:t>
            </a:r>
            <a:r>
              <a:rPr lang="en-US" dirty="0"/>
              <a:t> </a:t>
            </a:r>
            <a:r>
              <a:rPr lang="en-US" dirty="0" err="1"/>
              <a:t>byc</a:t>
            </a:r>
            <a:r>
              <a:rPr lang="en-US" dirty="0"/>
              <a:t> w </a:t>
            </a:r>
            <a:r>
              <a:rPr lang="en-US" dirty="0" err="1"/>
              <a:t>stanie</a:t>
            </a:r>
            <a:r>
              <a:rPr lang="en-US" dirty="0"/>
              <a:t> </a:t>
            </a:r>
            <a:r>
              <a:rPr lang="en-US" dirty="0" err="1"/>
              <a:t>pracowac</a:t>
            </a:r>
            <a:r>
              <a:rPr lang="en-US" dirty="0"/>
              <a:t> w </a:t>
            </a:r>
            <a:r>
              <a:rPr lang="en-US" dirty="0" err="1"/>
              <a:t>oparciu</a:t>
            </a:r>
            <a:r>
              <a:rPr lang="en-US" dirty="0"/>
              <a:t> o </a:t>
            </a:r>
            <a:r>
              <a:rPr lang="en-US" dirty="0" err="1"/>
              <a:t>wiele</a:t>
            </a:r>
            <a:r>
              <a:rPr lang="en-US" dirty="0"/>
              <a:t> </a:t>
            </a:r>
            <a:r>
              <a:rPr lang="en-US" dirty="0" err="1"/>
              <a:t>procesow</a:t>
            </a:r>
            <a:r>
              <a:rPr lang="en-US" dirty="0"/>
              <a:t> </a:t>
            </a:r>
            <a:r>
              <a:rPr lang="en-US" dirty="0" err="1"/>
              <a:t>dzialajacych</a:t>
            </a:r>
            <a:r>
              <a:rPr lang="en-US" dirty="0"/>
              <a:t> </a:t>
            </a:r>
            <a:r>
              <a:rPr lang="en-US" dirty="0" err="1"/>
              <a:t>na</a:t>
            </a:r>
            <a:r>
              <a:rPr lang="en-US" dirty="0"/>
              <a:t> </a:t>
            </a:r>
            <a:r>
              <a:rPr lang="en-US" dirty="0" err="1"/>
              <a:t>wielu</a:t>
            </a:r>
            <a:r>
              <a:rPr lang="en-US" dirty="0"/>
              <a:t> </a:t>
            </a:r>
            <a:r>
              <a:rPr lang="en-US" dirty="0" err="1"/>
              <a:t>fizycznych</a:t>
            </a:r>
            <a:r>
              <a:rPr lang="en-US" dirty="0"/>
              <a:t> </a:t>
            </a:r>
            <a:r>
              <a:rPr lang="en-US" dirty="0" err="1"/>
              <a:t>maszynach</a:t>
            </a:r>
            <a:r>
              <a:rPr lang="en-US" dirty="0"/>
              <a:t>. </a:t>
            </a:r>
            <a:r>
              <a:rPr lang="en-US" dirty="0" err="1"/>
              <a:t>Wtedy</a:t>
            </a:r>
            <a:r>
              <a:rPr lang="en-US" dirty="0"/>
              <a:t> </a:t>
            </a:r>
            <a:r>
              <a:rPr lang="en-US" dirty="0" err="1"/>
              <a:t>kazdy</a:t>
            </a:r>
            <a:r>
              <a:rPr lang="en-US" dirty="0"/>
              <a:t> process </a:t>
            </a:r>
            <a:r>
              <a:rPr lang="en-US" dirty="0" err="1"/>
              <a:t>skalujemy</a:t>
            </a:r>
            <a:r>
              <a:rPr lang="en-US" dirty="0"/>
              <a:t> </a:t>
            </a:r>
            <a:r>
              <a:rPr lang="en-US" dirty="0" err="1"/>
              <a:t>osobno</a:t>
            </a:r>
            <a:r>
              <a:rPr lang="en-US" dirty="0"/>
              <a:t> </a:t>
            </a:r>
            <a:r>
              <a:rPr lang="en-US" dirty="0" err="1"/>
              <a:t>horyzontalnie</a:t>
            </a:r>
            <a:r>
              <a:rPr lang="en-US" dirty="0"/>
              <a:t>. Out </a:t>
            </a:r>
            <a:r>
              <a:rPr lang="en-US" dirty="0" err="1"/>
              <a:t>czyli</a:t>
            </a:r>
            <a:r>
              <a:rPr lang="en-US" dirty="0"/>
              <a:t> w </a:t>
            </a:r>
            <a:r>
              <a:rPr lang="en-US" dirty="0" err="1"/>
              <a:t>szerz</a:t>
            </a:r>
            <a:r>
              <a:rPr lang="en-US" dirty="0"/>
              <a:t>. Bo Up </a:t>
            </a:r>
            <a:r>
              <a:rPr lang="en-US" dirty="0" err="1"/>
              <a:t>mozemy</a:t>
            </a:r>
            <a:r>
              <a:rPr lang="en-US" dirty="0"/>
              <a:t> </a:t>
            </a:r>
            <a:r>
              <a:rPr lang="en-US" dirty="0" err="1"/>
              <a:t>tylko</a:t>
            </a:r>
            <a:r>
              <a:rPr lang="en-US" dirty="0"/>
              <a:t> do </a:t>
            </a:r>
            <a:r>
              <a:rPr lang="en-US" dirty="0" err="1"/>
              <a:t>jakiegos</a:t>
            </a:r>
            <a:r>
              <a:rPr lang="en-US" dirty="0"/>
              <a:t> </a:t>
            </a:r>
            <a:r>
              <a:rPr lang="en-US" dirty="0" err="1"/>
              <a:t>poziomu</a:t>
            </a:r>
            <a:endParaRPr lang="en-US" dirty="0"/>
          </a:p>
          <a:p>
            <a:r>
              <a:rPr lang="en-US" dirty="0"/>
              <a:t>9. </a:t>
            </a:r>
            <a:r>
              <a:rPr lang="en-US" dirty="0" err="1"/>
              <a:t>zbywalnosc.kazdy</a:t>
            </a:r>
            <a:r>
              <a:rPr lang="en-US" dirty="0"/>
              <a:t> process </a:t>
            </a:r>
            <a:r>
              <a:rPr lang="en-US" dirty="0" err="1"/>
              <a:t>moze</a:t>
            </a:r>
            <a:r>
              <a:rPr lang="en-US" dirty="0"/>
              <a:t> </a:t>
            </a:r>
            <a:r>
              <a:rPr lang="en-US" dirty="0" err="1"/>
              <a:t>byc</a:t>
            </a:r>
            <a:r>
              <a:rPr lang="en-US" dirty="0"/>
              <a:t> </a:t>
            </a:r>
            <a:r>
              <a:rPr lang="en-US" dirty="0" err="1"/>
              <a:t>zatrzymany</a:t>
            </a:r>
            <a:r>
              <a:rPr lang="en-US" dirty="0"/>
              <a:t> I </a:t>
            </a:r>
            <a:r>
              <a:rPr lang="en-US" dirty="0" err="1"/>
              <a:t>zniknac</a:t>
            </a:r>
            <a:r>
              <a:rPr lang="en-US" dirty="0"/>
              <a:t>. A </a:t>
            </a:r>
            <a:r>
              <a:rPr lang="en-US" dirty="0" err="1"/>
              <a:t>gdy</a:t>
            </a:r>
            <a:r>
              <a:rPr lang="en-US" dirty="0"/>
              <a:t> </a:t>
            </a:r>
            <a:r>
              <a:rPr lang="en-US" dirty="0" err="1"/>
              <a:t>kolejnym</a:t>
            </a:r>
            <a:r>
              <a:rPr lang="en-US" dirty="0"/>
              <a:t> </a:t>
            </a:r>
            <a:r>
              <a:rPr lang="en-US" dirty="0" err="1"/>
              <a:t>razem</a:t>
            </a:r>
            <a:r>
              <a:rPr lang="en-US" dirty="0"/>
              <a:t> </a:t>
            </a:r>
            <a:r>
              <a:rPr lang="en-US" dirty="0" err="1"/>
              <a:t>bedziemy</a:t>
            </a:r>
            <a:r>
              <a:rPr lang="en-US" dirty="0"/>
              <a:t> go </a:t>
            </a:r>
            <a:r>
              <a:rPr lang="en-US" dirty="0" err="1"/>
              <a:t>potrzebowac</a:t>
            </a:r>
            <a:r>
              <a:rPr lang="en-US" dirty="0"/>
              <a:t> to </a:t>
            </a:r>
            <a:r>
              <a:rPr lang="en-US" dirty="0" err="1"/>
              <a:t>bedzie</a:t>
            </a:r>
            <a:r>
              <a:rPr lang="en-US" dirty="0"/>
              <a:t> to </a:t>
            </a:r>
            <a:r>
              <a:rPr lang="en-US" dirty="0" err="1"/>
              <a:t>nowy</a:t>
            </a:r>
            <a:r>
              <a:rPr lang="en-US" dirty="0"/>
              <a:t> process </a:t>
            </a:r>
            <a:r>
              <a:rPr lang="en-US" dirty="0" err="1"/>
              <a:t>moze</a:t>
            </a:r>
            <a:r>
              <a:rPr lang="en-US" dirty="0"/>
              <a:t> </a:t>
            </a:r>
            <a:r>
              <a:rPr lang="en-US" dirty="0" err="1"/>
              <a:t>nowa</a:t>
            </a:r>
            <a:r>
              <a:rPr lang="en-US" dirty="0"/>
              <a:t> </a:t>
            </a:r>
            <a:r>
              <a:rPr lang="en-US" dirty="0" err="1"/>
              <a:t>maszyna</a:t>
            </a:r>
            <a:r>
              <a:rPr lang="en-US" dirty="0"/>
              <a:t>. COLD START. </a:t>
            </a:r>
            <a:r>
              <a:rPr lang="en-US" dirty="0" err="1"/>
              <a:t>Obsluga</a:t>
            </a:r>
            <a:r>
              <a:rPr lang="en-US" dirty="0"/>
              <a:t> </a:t>
            </a:r>
            <a:r>
              <a:rPr lang="en-US" dirty="0" err="1"/>
              <a:t>kolejek</a:t>
            </a:r>
            <a:r>
              <a:rPr lang="en-US" dirty="0"/>
              <a:t> I </a:t>
            </a:r>
            <a:r>
              <a:rPr lang="en-US" dirty="0" err="1"/>
              <a:t>asynchronicznosc</a:t>
            </a:r>
            <a:r>
              <a:rPr lang="en-US" dirty="0"/>
              <a:t> – </a:t>
            </a:r>
            <a:r>
              <a:rPr lang="en-US" dirty="0" err="1"/>
              <a:t>kto</a:t>
            </a:r>
            <a:r>
              <a:rPr lang="en-US" dirty="0"/>
              <a:t> </a:t>
            </a:r>
            <a:r>
              <a:rPr lang="en-US" dirty="0" err="1"/>
              <a:t>obsluguje</a:t>
            </a:r>
            <a:r>
              <a:rPr lang="en-US" dirty="0"/>
              <a:t> </a:t>
            </a:r>
            <a:r>
              <a:rPr lang="en-US" dirty="0" err="1"/>
              <a:t>wiadomosc</a:t>
            </a:r>
            <a:r>
              <a:rPr lang="en-US" dirty="0"/>
              <a:t> I </a:t>
            </a:r>
            <a:r>
              <a:rPr lang="en-US" dirty="0" err="1"/>
              <a:t>czy</a:t>
            </a:r>
            <a:r>
              <a:rPr lang="en-US" dirty="0"/>
              <a:t> </a:t>
            </a:r>
            <a:r>
              <a:rPr lang="en-US" dirty="0" err="1"/>
              <a:t>skonczyl</a:t>
            </a:r>
            <a:r>
              <a:rPr lang="en-US" dirty="0"/>
              <a:t>. Flush do </a:t>
            </a:r>
            <a:r>
              <a:rPr lang="en-US" dirty="0" err="1"/>
              <a:t>logow</a:t>
            </a:r>
            <a:r>
              <a:rPr lang="en-US" dirty="0"/>
              <a:t> </a:t>
            </a:r>
          </a:p>
          <a:p>
            <a:r>
              <a:rPr lang="en-US" dirty="0"/>
              <a:t>SIGTERM</a:t>
            </a:r>
          </a:p>
          <a:p>
            <a:r>
              <a:rPr lang="en-US" dirty="0"/>
              <a:t>-&gt; </a:t>
            </a:r>
            <a:r>
              <a:rPr lang="en-US" dirty="0" err="1"/>
              <a:t>crach</a:t>
            </a:r>
            <a:r>
              <a:rPr lang="en-US" dirty="0"/>
              <a:t> –only – chaos monkey</a:t>
            </a:r>
          </a:p>
        </p:txBody>
      </p:sp>
      <p:sp>
        <p:nvSpPr>
          <p:cNvPr id="4" name="Slide Number Placeholder 3"/>
          <p:cNvSpPr>
            <a:spLocks noGrp="1"/>
          </p:cNvSpPr>
          <p:nvPr>
            <p:ph type="sldNum" sz="quarter" idx="5"/>
          </p:nvPr>
        </p:nvSpPr>
        <p:spPr/>
        <p:txBody>
          <a:bodyPr/>
          <a:lstStyle/>
          <a:p>
            <a:fld id="{E0AE778D-2A57-4226-B72B-26EA3CA60131}" type="slidenum">
              <a:rPr lang="en-US" smtClean="0"/>
              <a:t>14</a:t>
            </a:fld>
            <a:endParaRPr lang="en-US"/>
          </a:p>
        </p:txBody>
      </p:sp>
    </p:spTree>
    <p:extLst>
      <p:ext uri="{BB962C8B-B14F-4D97-AF65-F5344CB8AC3E}">
        <p14:creationId xmlns:p14="http://schemas.microsoft.com/office/powerpoint/2010/main" val="3855519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 </a:t>
            </a:r>
            <a:r>
              <a:rPr lang="en-US" dirty="0" err="1"/>
              <a:t>Zmiejsz</a:t>
            </a:r>
            <a:r>
              <a:rPr lang="en-US" dirty="0"/>
              <a:t> </a:t>
            </a:r>
            <a:r>
              <a:rPr lang="en-US" dirty="0" err="1"/>
              <a:t>czas</a:t>
            </a:r>
            <a:r>
              <a:rPr lang="en-US" dirty="0"/>
              <a:t> deployment. </a:t>
            </a:r>
          </a:p>
          <a:p>
            <a:r>
              <a:rPr lang="en-US" dirty="0" err="1"/>
              <a:t>Testuj</a:t>
            </a:r>
            <a:r>
              <a:rPr lang="en-US" dirty="0"/>
              <a:t> I </a:t>
            </a:r>
            <a:r>
              <a:rPr lang="en-US" dirty="0" err="1"/>
              <a:t>programuj</a:t>
            </a:r>
            <a:r>
              <a:rPr lang="en-US" dirty="0"/>
              <a:t> </a:t>
            </a:r>
            <a:r>
              <a:rPr lang="en-US" dirty="0" err="1"/>
              <a:t>na</a:t>
            </a:r>
            <a:r>
              <a:rPr lang="en-US" dirty="0"/>
              <a:t> </a:t>
            </a:r>
            <a:r>
              <a:rPr lang="en-US" dirty="0" err="1"/>
              <a:t>tym</a:t>
            </a:r>
            <a:r>
              <a:rPr lang="en-US" dirty="0"/>
              <a:t> </a:t>
            </a:r>
            <a:r>
              <a:rPr lang="en-US" dirty="0" err="1"/>
              <a:t>samym</a:t>
            </a:r>
            <a:r>
              <a:rPr lang="en-US" dirty="0"/>
              <a:t> </a:t>
            </a:r>
            <a:r>
              <a:rPr lang="en-US" dirty="0" err="1"/>
              <a:t>systemie</a:t>
            </a:r>
            <a:r>
              <a:rPr lang="en-US" dirty="0"/>
              <a:t>, z taka </a:t>
            </a:r>
            <a:r>
              <a:rPr lang="en-US" dirty="0" err="1"/>
              <a:t>sama</a:t>
            </a:r>
            <a:r>
              <a:rPr lang="en-US" dirty="0"/>
              <a:t> </a:t>
            </a:r>
            <a:r>
              <a:rPr lang="en-US" dirty="0" err="1"/>
              <a:t>konfiguracja</a:t>
            </a:r>
            <a:r>
              <a:rPr lang="en-US" dirty="0"/>
              <a:t> z </a:t>
            </a:r>
            <a:r>
              <a:rPr lang="en-US" dirty="0" err="1"/>
              <a:t>tymi</a:t>
            </a:r>
            <a:r>
              <a:rPr lang="en-US" dirty="0"/>
              <a:t> </a:t>
            </a:r>
            <a:r>
              <a:rPr lang="en-US" dirty="0" err="1"/>
              <a:t>samymi</a:t>
            </a:r>
            <a:r>
              <a:rPr lang="en-US" dirty="0"/>
              <a:t> </a:t>
            </a:r>
            <a:r>
              <a:rPr lang="en-US" dirty="0" err="1"/>
              <a:t>narzedziami</a:t>
            </a:r>
            <a:endParaRPr lang="en-US" dirty="0"/>
          </a:p>
          <a:p>
            <a:r>
              <a:rPr lang="en-US" dirty="0"/>
              <a:t>11. </a:t>
            </a:r>
            <a:r>
              <a:rPr lang="en-US" dirty="0" err="1"/>
              <a:t>Logi</a:t>
            </a:r>
            <a:r>
              <a:rPr lang="en-US" dirty="0"/>
              <a:t> </a:t>
            </a:r>
            <a:r>
              <a:rPr lang="en-US" dirty="0" err="1"/>
              <a:t>na</a:t>
            </a:r>
            <a:r>
              <a:rPr lang="en-US" dirty="0"/>
              <a:t> console + do </a:t>
            </a:r>
            <a:r>
              <a:rPr lang="en-US" dirty="0" err="1"/>
              <a:t>zbiorczego</a:t>
            </a:r>
            <a:r>
              <a:rPr lang="en-US" dirty="0"/>
              <a:t> </a:t>
            </a:r>
            <a:r>
              <a:rPr lang="en-US" dirty="0" err="1"/>
              <a:t>miejsca</a:t>
            </a:r>
            <a:r>
              <a:rPr lang="en-US" dirty="0"/>
              <a:t> Splunk, Elk, </a:t>
            </a:r>
            <a:r>
              <a:rPr lang="en-US" dirty="0" err="1"/>
              <a:t>Elastik</a:t>
            </a:r>
            <a:r>
              <a:rPr lang="en-US" dirty="0"/>
              <a:t> Search, application Insights</a:t>
            </a:r>
          </a:p>
          <a:p>
            <a:r>
              <a:rPr lang="en-US" dirty="0"/>
              <a:t>12. </a:t>
            </a:r>
            <a:r>
              <a:rPr lang="en-US" dirty="0" err="1"/>
              <a:t>Automatyzacja</a:t>
            </a:r>
            <a:r>
              <a:rPr lang="en-US" dirty="0"/>
              <a:t> </a:t>
            </a:r>
            <a:r>
              <a:rPr lang="en-US" dirty="0" err="1"/>
              <a:t>daje</a:t>
            </a:r>
            <a:r>
              <a:rPr lang="en-US" dirty="0"/>
              <a:t> </a:t>
            </a:r>
            <a:r>
              <a:rPr lang="en-US" dirty="0" err="1"/>
              <a:t>procesy</a:t>
            </a:r>
            <a:r>
              <a:rPr lang="en-US" dirty="0"/>
              <a:t>. </a:t>
            </a:r>
            <a:r>
              <a:rPr lang="en-US" dirty="0" err="1"/>
              <a:t>Albo</a:t>
            </a:r>
            <a:r>
              <a:rPr lang="en-US" dirty="0"/>
              <a:t> </a:t>
            </a:r>
            <a:r>
              <a:rPr lang="en-US" dirty="0" err="1"/>
              <a:t>inaczej</a:t>
            </a:r>
            <a:r>
              <a:rPr lang="en-US" dirty="0"/>
              <a:t> DEVOPS :D CI/CD as a code</a:t>
            </a:r>
          </a:p>
        </p:txBody>
      </p:sp>
      <p:sp>
        <p:nvSpPr>
          <p:cNvPr id="4" name="Slide Number Placeholder 3"/>
          <p:cNvSpPr>
            <a:spLocks noGrp="1"/>
          </p:cNvSpPr>
          <p:nvPr>
            <p:ph type="sldNum" sz="quarter" idx="5"/>
          </p:nvPr>
        </p:nvSpPr>
        <p:spPr/>
        <p:txBody>
          <a:bodyPr/>
          <a:lstStyle/>
          <a:p>
            <a:fld id="{E0AE778D-2A57-4226-B72B-26EA3CA60131}" type="slidenum">
              <a:rPr lang="en-US" smtClean="0"/>
              <a:t>15</a:t>
            </a:fld>
            <a:endParaRPr lang="en-US"/>
          </a:p>
        </p:txBody>
      </p:sp>
    </p:spTree>
    <p:extLst>
      <p:ext uri="{BB962C8B-B14F-4D97-AF65-F5344CB8AC3E}">
        <p14:creationId xmlns:p14="http://schemas.microsoft.com/office/powerpoint/2010/main" val="59603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Dlaczego</a:t>
            </a:r>
            <a:r>
              <a:rPr lang="en-US" dirty="0"/>
              <a:t> w </a:t>
            </a:r>
            <a:r>
              <a:rPr lang="en-US" dirty="0" err="1"/>
              <a:t>ogole</a:t>
            </a:r>
            <a:r>
              <a:rPr lang="en-US" dirty="0"/>
              <a:t> DevOps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DevOps to </a:t>
            </a:r>
            <a:r>
              <a:rPr lang="en-US" dirty="0" err="1"/>
              <a:t>polaczenie</a:t>
            </a:r>
            <a:r>
              <a:rPr lang="en-US" dirty="0"/>
              <a:t> </a:t>
            </a:r>
            <a:r>
              <a:rPr lang="en-US" dirty="0" err="1"/>
              <a:t>ludzi</a:t>
            </a:r>
            <a:r>
              <a:rPr lang="en-US" dirty="0"/>
              <a:t> </a:t>
            </a:r>
            <a:r>
              <a:rPr lang="en-US" dirty="0" err="1"/>
              <a:t>procesow</a:t>
            </a:r>
            <a:r>
              <a:rPr lang="en-US" dirty="0"/>
              <a:t> </a:t>
            </a:r>
            <a:r>
              <a:rPr lang="en-US" dirty="0" err="1"/>
              <a:t>produktow</a:t>
            </a:r>
            <a:r>
              <a:rPr lang="en-US" dirty="0"/>
              <a:t> I </a:t>
            </a:r>
            <a:r>
              <a:rPr lang="en-US" dirty="0" err="1"/>
              <a:t>narzedzi</a:t>
            </a:r>
            <a:r>
              <a:rPr lang="en-US" dirty="0"/>
              <a:t> w </a:t>
            </a:r>
            <a:r>
              <a:rPr lang="en-US" dirty="0" err="1"/>
              <a:t>celu</a:t>
            </a:r>
            <a:r>
              <a:rPr lang="en-US" dirty="0"/>
              <a:t> </a:t>
            </a:r>
            <a:r>
              <a:rPr lang="en-US" b="1" dirty="0" err="1"/>
              <a:t>umozliwienia</a:t>
            </a:r>
            <a:r>
              <a:rPr lang="en-US" dirty="0"/>
              <a:t> </a:t>
            </a:r>
            <a:r>
              <a:rPr lang="en-US" dirty="0" err="1"/>
              <a:t>ciaglego</a:t>
            </a:r>
            <a:r>
              <a:rPr lang="en-US" dirty="0"/>
              <a:t> </a:t>
            </a:r>
            <a:r>
              <a:rPr lang="en-US" dirty="0" err="1"/>
              <a:t>dostarczania</a:t>
            </a:r>
            <a:r>
              <a:rPr lang="en-US" dirty="0"/>
              <a:t> </a:t>
            </a:r>
            <a:r>
              <a:rPr lang="en-US" dirty="0" err="1"/>
              <a:t>wartosci</a:t>
            </a:r>
            <a:r>
              <a:rPr lang="en-US" dirty="0"/>
              <a:t> do </a:t>
            </a:r>
            <a:r>
              <a:rPr lang="en-US" dirty="0" err="1"/>
              <a:t>uzytkownika</a:t>
            </a:r>
            <a:r>
              <a:rPr lang="en-US" dirty="0"/>
              <a:t>.</a:t>
            </a:r>
          </a:p>
          <a:p>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Nawiazanie</a:t>
            </a:r>
            <a:r>
              <a:rPr lang="en-US" sz="1200" kern="1200" dirty="0">
                <a:solidFill>
                  <a:schemeClr val="tx1"/>
                </a:solidFill>
                <a:effectLst/>
                <a:latin typeface="+mn-lt"/>
                <a:ea typeface="+mn-ea"/>
                <a:cs typeface="+mn-cs"/>
              </a:rPr>
              <a:t> do </a:t>
            </a:r>
            <a:r>
              <a:rPr lang="en-US" sz="1200" kern="1200" dirty="0" err="1">
                <a:solidFill>
                  <a:schemeClr val="tx1"/>
                </a:solidFill>
                <a:effectLst/>
                <a:latin typeface="+mn-lt"/>
                <a:ea typeface="+mn-ea"/>
                <a:cs typeface="+mn-cs"/>
              </a:rPr>
              <a:t>konf</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wszyscy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mowia</a:t>
            </a:r>
            <a:r>
              <a:rPr lang="en-US" sz="1200" kern="1200" dirty="0">
                <a:solidFill>
                  <a:schemeClr val="tx1"/>
                </a:solidFill>
                <a:effectLst/>
                <a:latin typeface="+mn-lt"/>
                <a:ea typeface="+mn-ea"/>
                <a:cs typeface="+mn-cs"/>
              </a:rPr>
              <a:t> o </a:t>
            </a:r>
            <a:r>
              <a:rPr lang="en-US" sz="1200" kern="1200" dirty="0" err="1">
                <a:solidFill>
                  <a:schemeClr val="tx1"/>
                </a:solidFill>
                <a:effectLst/>
                <a:latin typeface="+mn-lt"/>
                <a:ea typeface="+mn-ea"/>
                <a:cs typeface="+mn-cs"/>
              </a:rPr>
              <a:t>devopsach</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Donowan</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Moja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definicja</a:t>
            </a:r>
            <a:r>
              <a:rPr lang="en-US" sz="1200" kern="1200" dirty="0">
                <a:solidFill>
                  <a:schemeClr val="tx1"/>
                </a:solidFill>
                <a:effectLst/>
                <a:latin typeface="+mn-lt"/>
                <a:ea typeface="+mn-ea"/>
                <a:cs typeface="+mn-cs"/>
              </a:rPr>
              <a:t> deva I </a:t>
            </a:r>
            <a:r>
              <a:rPr lang="en-US" sz="1200" kern="1200" dirty="0" err="1">
                <a:solidFill>
                  <a:schemeClr val="tx1"/>
                </a:solidFill>
                <a:effectLst/>
                <a:latin typeface="+mn-lt"/>
                <a:ea typeface="+mn-ea"/>
                <a:cs typeface="+mn-cs"/>
              </a:rPr>
              <a:t>devopsa</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Polaczenie</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Procesy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Kultura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pozawalajaca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bledy</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Bo </a:t>
            </a:r>
            <a:r>
              <a:rPr lang="en-US" sz="1200" kern="1200" dirty="0" err="1">
                <a:solidFill>
                  <a:schemeClr val="tx1"/>
                </a:solidFill>
                <a:effectLst/>
                <a:latin typeface="+mn-lt"/>
                <a:ea typeface="+mn-ea"/>
                <a:cs typeface="+mn-cs"/>
              </a:rPr>
              <a:t>mamy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narzedzia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Eliminacja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elementu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ludzkiego</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1460831-27E3-4BAC-8853-B61AC570D0EB}" type="slidenum">
              <a:rPr lang="en-US" smtClean="0"/>
              <a:t>3</a:t>
            </a:fld>
            <a:endParaRPr lang="en-US"/>
          </a:p>
        </p:txBody>
      </p:sp>
    </p:spTree>
    <p:extLst>
      <p:ext uri="{BB962C8B-B14F-4D97-AF65-F5344CB8AC3E}">
        <p14:creationId xmlns:p14="http://schemas.microsoft.com/office/powerpoint/2010/main" val="4528344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1" dirty="0" err="1">
                <a:latin typeface="Segoe UI" panose="020B0502040204020203" pitchFamily="34" charset="0"/>
                <a:cs typeface="Segoe UI" panose="020B0502040204020203" pitchFamily="34" charset="0"/>
              </a:rPr>
              <a:t>Sciana</a:t>
            </a:r>
            <a:r>
              <a:rPr lang="en-US" sz="1200" b="1" dirty="0">
                <a:latin typeface="Segoe UI" panose="020B0502040204020203" pitchFamily="34" charset="0"/>
                <a:cs typeface="Segoe UI" panose="020B0502040204020203" pitchFamily="34" charset="0"/>
              </a:rPr>
              <a:t> </a:t>
            </a:r>
            <a:r>
              <a:rPr lang="en-US" sz="1200" b="1" dirty="0" err="1">
                <a:latin typeface="Segoe UI" panose="020B0502040204020203" pitchFamily="34" charset="0"/>
                <a:cs typeface="Segoe UI" panose="020B0502040204020203" pitchFamily="34" charset="0"/>
              </a:rPr>
              <a:t>pomiedzy</a:t>
            </a:r>
            <a:r>
              <a:rPr lang="en-US" sz="1200" b="1" dirty="0">
                <a:latin typeface="Segoe UI" panose="020B0502040204020203" pitchFamily="34" charset="0"/>
                <a:cs typeface="Segoe UI" panose="020B0502040204020203" pitchFamily="34" charset="0"/>
              </a:rPr>
              <a:t> dev I ops. </a:t>
            </a:r>
            <a:r>
              <a:rPr lang="en-US" sz="1200" b="1" dirty="0" err="1">
                <a:latin typeface="Segoe UI" panose="020B0502040204020203" pitchFamily="34" charset="0"/>
                <a:cs typeface="Segoe UI" panose="020B0502040204020203" pitchFamily="34" charset="0"/>
              </a:rPr>
              <a:t>Mnie</a:t>
            </a:r>
            <a:r>
              <a:rPr lang="en-US" sz="1200" b="1" dirty="0">
                <a:latin typeface="Segoe UI" panose="020B0502040204020203" pitchFamily="34" charset="0"/>
                <a:cs typeface="Segoe UI" panose="020B0502040204020203" pitchFamily="34" charset="0"/>
              </a:rPr>
              <a:t> </a:t>
            </a:r>
            <a:r>
              <a:rPr lang="en-US" sz="1200" b="1" dirty="0" err="1">
                <a:latin typeface="Segoe UI" panose="020B0502040204020203" pitchFamily="34" charset="0"/>
                <a:cs typeface="Segoe UI" panose="020B0502040204020203" pitchFamily="34" charset="0"/>
              </a:rPr>
              <a:t>ominela</a:t>
            </a:r>
            <a:r>
              <a:rPr lang="en-US" sz="1200" b="1" dirty="0">
                <a:latin typeface="Segoe UI" panose="020B0502040204020203" pitchFamily="34" charset="0"/>
                <a:cs typeface="Segoe UI" panose="020B0502040204020203" pitchFamily="34" charset="0"/>
              </a:rPr>
              <a:t> ale </a:t>
            </a:r>
            <a:r>
              <a:rPr lang="en-US" sz="1200" b="1" dirty="0" err="1">
                <a:latin typeface="Segoe UI" panose="020B0502040204020203" pitchFamily="34" charset="0"/>
                <a:cs typeface="Segoe UI" panose="020B0502040204020203" pitchFamily="34" charset="0"/>
              </a:rPr>
              <a:t>teraz</a:t>
            </a:r>
            <a:r>
              <a:rPr lang="en-US" sz="1200" b="1" dirty="0">
                <a:latin typeface="Segoe UI" panose="020B0502040204020203" pitchFamily="34" charset="0"/>
                <a:cs typeface="Segoe UI" panose="020B0502040204020203" pitchFamily="34" charset="0"/>
              </a:rPr>
              <a:t> </a:t>
            </a:r>
            <a:r>
              <a:rPr lang="en-US" sz="1200" b="1" dirty="0" err="1">
                <a:latin typeface="Segoe UI" panose="020B0502040204020203" pitchFamily="34" charset="0"/>
                <a:cs typeface="Segoe UI" panose="020B0502040204020203" pitchFamily="34" charset="0"/>
              </a:rPr>
              <a:t>mnie</a:t>
            </a:r>
            <a:r>
              <a:rPr lang="en-US" sz="1200" b="1" dirty="0">
                <a:latin typeface="Segoe UI" panose="020B0502040204020203" pitchFamily="34" charset="0"/>
                <a:cs typeface="Segoe UI" panose="020B0502040204020203" pitchFamily="34" charset="0"/>
              </a:rPr>
              <a:t> </a:t>
            </a:r>
            <a:r>
              <a:rPr lang="en-US" sz="1200" b="1" dirty="0" err="1">
                <a:latin typeface="Segoe UI" panose="020B0502040204020203" pitchFamily="34" charset="0"/>
                <a:cs typeface="Segoe UI" panose="020B0502040204020203" pitchFamily="34" charset="0"/>
              </a:rPr>
              <a:t>uderzy</a:t>
            </a:r>
            <a:r>
              <a:rPr lang="en-US" sz="1200" b="1" dirty="0">
                <a:latin typeface="Segoe UI" panose="020B0502040204020203" pitchFamily="34" charset="0"/>
                <a:cs typeface="Segoe UI" panose="020B0502040204020203" pitchFamily="34" charset="0"/>
              </a:rPr>
              <a:t>…</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0" dirty="0" err="1">
                <a:latin typeface="Segoe UI" panose="020B0502040204020203" pitchFamily="34" charset="0"/>
                <a:cs typeface="Segoe UI" panose="020B0502040204020203" pitchFamily="34" charset="0"/>
              </a:rPr>
              <a:t>Podzial</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na</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oddzialy</a:t>
            </a:r>
            <a:r>
              <a:rPr lang="en-US" sz="1200" b="0" dirty="0">
                <a:latin typeface="Segoe UI" panose="020B0502040204020203" pitchFamily="34" charset="0"/>
                <a:cs typeface="Segoe UI" panose="020B0502040204020203" pitchFamily="34" charset="0"/>
              </a:rPr>
              <a:t>/</a:t>
            </a:r>
            <a:r>
              <a:rPr lang="en-US" sz="1200" b="0" dirty="0" err="1">
                <a:latin typeface="Segoe UI" panose="020B0502040204020203" pitchFamily="34" charset="0"/>
                <a:cs typeface="Segoe UI" panose="020B0502040204020203" pitchFamily="34" charset="0"/>
              </a:rPr>
              <a:t>departamenty</a:t>
            </a:r>
            <a:r>
              <a:rPr lang="en-US" sz="1200" b="0" dirty="0">
                <a:latin typeface="Segoe UI" panose="020B0502040204020203" pitchFamily="34" charset="0"/>
                <a:cs typeface="Segoe UI" panose="020B0502040204020203" pitchFamily="34" charset="0"/>
              </a:rPr>
              <a:t>/</a:t>
            </a:r>
            <a:r>
              <a:rPr lang="en-US" sz="1200" b="0" dirty="0" err="1">
                <a:latin typeface="Segoe UI" panose="020B0502040204020203" pitchFamily="34" charset="0"/>
                <a:cs typeface="Segoe UI" panose="020B0502040204020203" pitchFamily="34" charset="0"/>
              </a:rPr>
              <a:t>wydzialy</a:t>
            </a:r>
            <a:r>
              <a:rPr lang="en-US" sz="1200" b="0" dirty="0">
                <a:latin typeface="Segoe UI" panose="020B0502040204020203" pitchFamily="34" charset="0"/>
                <a:cs typeface="Segoe UI" panose="020B0502040204020203" pitchFamily="34" charset="0"/>
              </a:rPr>
              <a:t>/</a:t>
            </a:r>
            <a:r>
              <a:rPr lang="en-US" sz="1200" b="0" dirty="0" err="1">
                <a:latin typeface="Segoe UI" panose="020B0502040204020203" pitchFamily="34" charset="0"/>
                <a:cs typeface="Segoe UI" panose="020B0502040204020203" pitchFamily="34" charset="0"/>
              </a:rPr>
              <a:t>dzialy</a:t>
            </a:r>
            <a:endParaRPr lang="en-US" sz="1200" b="0" dirty="0">
              <a:latin typeface="Segoe UI" panose="020B0502040204020203" pitchFamily="34" charset="0"/>
              <a:cs typeface="Segoe UI" panose="020B0502040204020203" pitchFamily="34" charset="0"/>
            </a:endParaRP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0" dirty="0" err="1">
                <a:latin typeface="Segoe UI" panose="020B0502040204020203" pitchFamily="34" charset="0"/>
                <a:cs typeface="Segoe UI" panose="020B0502040204020203" pitchFamily="34" charset="0"/>
              </a:rPr>
              <a:t>Dostarczanie</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produktu</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nie</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wartosci</a:t>
            </a:r>
            <a:r>
              <a:rPr lang="en-US" sz="1200" b="0" dirty="0">
                <a:latin typeface="Segoe UI" panose="020B0502040204020203" pitchFamily="34" charset="0"/>
                <a:cs typeface="Segoe UI" panose="020B0502040204020203" pitchFamily="34" charset="0"/>
              </a:rPr>
              <a:t>.</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0" dirty="0">
              <a:latin typeface="Segoe UI" panose="020B0502040204020203" pitchFamily="34" charset="0"/>
              <a:cs typeface="Segoe UI" panose="020B0502040204020203" pitchFamily="34" charset="0"/>
            </a:endParaRP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0" dirty="0">
              <a:latin typeface="Segoe UI" panose="020B0502040204020203" pitchFamily="34" charset="0"/>
              <a:cs typeface="Segoe UI" panose="020B0502040204020203" pitchFamily="34" charset="0"/>
            </a:endParaRP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1" dirty="0">
              <a:latin typeface="Segoe UI" panose="020B0502040204020203" pitchFamily="34" charset="0"/>
              <a:cs typeface="Segoe UI" panose="020B0502040204020203" pitchFamily="34" charset="0"/>
            </a:endParaRP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1" dirty="0">
              <a:latin typeface="Segoe UI" panose="020B0502040204020203" pitchFamily="34" charset="0"/>
              <a:cs typeface="Segoe UI" panose="020B0502040204020203" pitchFamily="34" charset="0"/>
            </a:endParaRP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1" dirty="0">
                <a:latin typeface="Segoe UI" panose="020B0502040204020203" pitchFamily="34" charset="0"/>
                <a:cs typeface="Segoe UI" panose="020B0502040204020203" pitchFamily="34" charset="0"/>
              </a:rPr>
              <a:t>The First Way</a:t>
            </a:r>
            <a:r>
              <a:rPr lang="en-US" sz="1200" b="1" baseline="0" dirty="0">
                <a:latin typeface="Segoe UI" panose="020B0502040204020203" pitchFamily="34" charset="0"/>
                <a:cs typeface="Segoe UI" panose="020B0502040204020203" pitchFamily="34" charset="0"/>
              </a:rPr>
              <a:t> </a:t>
            </a:r>
            <a:r>
              <a:rPr lang="en-US" sz="1200" dirty="0">
                <a:latin typeface="Segoe UI" panose="020B0502040204020203" pitchFamily="34" charset="0"/>
                <a:cs typeface="Segoe UI" panose="020B0502040204020203" pitchFamily="34" charset="0"/>
              </a:rPr>
              <a:t>emphasizes the performance of the entire system, as opposed to the performance of a specific silo of work or department</a:t>
            </a:r>
            <a:r>
              <a:rPr lang="en-US" sz="1200" baseline="0" dirty="0">
                <a:latin typeface="Segoe UI" panose="020B0502040204020203" pitchFamily="34" charset="0"/>
                <a:cs typeface="Segoe UI" panose="020B0502040204020203" pitchFamily="34" charset="0"/>
              </a:rPr>
              <a:t> - </a:t>
            </a:r>
            <a:r>
              <a:rPr lang="en-US" sz="1200" dirty="0">
                <a:latin typeface="Segoe UI" panose="020B0502040204020203" pitchFamily="34" charset="0"/>
                <a:cs typeface="Segoe UI" panose="020B0502040204020203" pitchFamily="34" charset="0"/>
              </a:rPr>
              <a:t>this can be as large as a division (e.g., Development or IT Operations) or as small as an individual contributor (e.g., a developer, system administrator).</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dirty="0">
              <a:latin typeface="Segoe UI" panose="020B0502040204020203" pitchFamily="34" charset="0"/>
              <a:cs typeface="Segoe UI" panose="020B0502040204020203" pitchFamily="34" charset="0"/>
            </a:endParaRPr>
          </a:p>
          <a:p>
            <a:pPr marL="171450" marR="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sz="1200" dirty="0">
                <a:latin typeface="Segoe UI" panose="020B0502040204020203" pitchFamily="34" charset="0"/>
                <a:cs typeface="Segoe UI" panose="020B0502040204020203" pitchFamily="34" charset="0"/>
              </a:rPr>
              <a:t>It begins when requirements are identified (e.g., by the business or IT), are built in Development, and then transitioned into IT Operations, where the value is delivered to the customer.</a:t>
            </a:r>
          </a:p>
          <a:p>
            <a:pPr marL="171450" marR="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sz="1200" dirty="0">
                <a:latin typeface="Segoe UI" panose="020B0502040204020203" pitchFamily="34" charset="0"/>
                <a:ea typeface="Calibri" panose="020F0502020204030204" pitchFamily="34" charset="0"/>
                <a:cs typeface="Segoe UI" panose="020B0502040204020203" pitchFamily="34" charset="0"/>
              </a:rPr>
              <a:t>When we</a:t>
            </a:r>
            <a:r>
              <a:rPr lang="en-US" sz="1200" baseline="0" dirty="0">
                <a:latin typeface="Segoe UI" panose="020B0502040204020203" pitchFamily="34" charset="0"/>
                <a:ea typeface="Calibri" panose="020F0502020204030204" pitchFamily="34" charset="0"/>
                <a:cs typeface="Segoe UI" panose="020B0502040204020203" pitchFamily="34" charset="0"/>
              </a:rPr>
              <a:t> </a:t>
            </a:r>
            <a:r>
              <a:rPr lang="en-US" sz="1200" dirty="0">
                <a:latin typeface="Segoe UI" panose="020B0502040204020203" pitchFamily="34" charset="0"/>
                <a:ea typeface="Calibri" panose="020F0502020204030204" pitchFamily="34" charset="0"/>
                <a:cs typeface="Segoe UI" panose="020B0502040204020203" pitchFamily="34" charset="0"/>
              </a:rPr>
              <a:t>think as a system, we can focus clearly on the </a:t>
            </a:r>
            <a:r>
              <a:rPr lang="en-US" sz="1200" i="1" dirty="0">
                <a:latin typeface="Segoe UI" panose="020B0502040204020203" pitchFamily="34" charset="0"/>
                <a:ea typeface="Calibri" panose="020F0502020204030204" pitchFamily="34" charset="0"/>
                <a:cs typeface="Segoe UI" panose="020B0502040204020203" pitchFamily="34" charset="0"/>
              </a:rPr>
              <a:t>business value</a:t>
            </a:r>
            <a:r>
              <a:rPr lang="en-US" sz="1200" dirty="0">
                <a:latin typeface="Segoe UI" panose="020B0502040204020203" pitchFamily="34" charset="0"/>
                <a:ea typeface="Calibri" panose="020F0502020204030204" pitchFamily="34" charset="0"/>
                <a:cs typeface="Segoe UI" panose="020B0502040204020203" pitchFamily="34" charset="0"/>
              </a:rPr>
              <a:t> that flows between business, </a:t>
            </a:r>
            <a:r>
              <a:rPr lang="en-US" sz="1200" dirty="0" err="1">
                <a:latin typeface="Segoe UI" panose="020B0502040204020203" pitchFamily="34" charset="0"/>
                <a:ea typeface="Calibri" panose="020F0502020204030204" pitchFamily="34" charset="0"/>
                <a:cs typeface="Segoe UI" panose="020B0502040204020203" pitchFamily="34" charset="0"/>
              </a:rPr>
              <a:t>dev</a:t>
            </a:r>
            <a:r>
              <a:rPr lang="en-US" sz="1200" dirty="0">
                <a:latin typeface="Segoe UI" panose="020B0502040204020203" pitchFamily="34" charset="0"/>
                <a:ea typeface="Calibri" panose="020F0502020204030204" pitchFamily="34" charset="0"/>
                <a:cs typeface="Segoe UI" panose="020B0502040204020203" pitchFamily="34" charset="0"/>
              </a:rPr>
              <a:t>, ops, and end users.</a:t>
            </a:r>
            <a:endParaRPr lang="en-US" sz="1200" dirty="0">
              <a:latin typeface="Segoe UI" panose="020B0502040204020203" pitchFamily="34" charset="0"/>
              <a:cs typeface="Segoe UI" panose="020B0502040204020203" pitchFamily="34" charset="0"/>
            </a:endParaRPr>
          </a:p>
          <a:p>
            <a:pPr marL="171450" marR="0" indent="-171450" algn="l" defTabSz="932742"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sz="1200" dirty="0">
                <a:latin typeface="Segoe UI" panose="020B0502040204020203" pitchFamily="34" charset="0"/>
                <a:cs typeface="Segoe UI" panose="020B0502040204020203" pitchFamily="34" charset="0"/>
              </a:rPr>
              <a:t>The outcomes of putting the First Way into practice include never passing a known defect to downstream work centers, never allowing local optimization to create global degradation, always seeking to increase flow, and always seeking to achieve profound understanding of the whole system.</a:t>
            </a:r>
          </a:p>
        </p:txBody>
      </p:sp>
      <p:sp>
        <p:nvSpPr>
          <p:cNvPr id="4" name="Header Placeholder 3"/>
          <p:cNvSpPr>
            <a:spLocks noGrp="1"/>
          </p:cNvSpPr>
          <p:nvPr>
            <p:ph type="hdr" sz="quarter" idx="10"/>
          </p:nvPr>
        </p:nvSpPr>
        <p:spPr/>
        <p:txBody>
          <a:bodyPr/>
          <a:lstStyle/>
          <a:p>
            <a:r>
              <a:rPr lang="en-US"/>
              <a:t>Build 2014</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t>7/7/2020</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7915008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1" dirty="0">
                <a:latin typeface="Segoe UI" panose="020B0502040204020203" pitchFamily="34" charset="0"/>
                <a:cs typeface="Segoe UI" panose="020B0502040204020203" pitchFamily="34" charset="0"/>
              </a:rPr>
              <a:t>FEEDBACK loop</a:t>
            </a:r>
          </a:p>
          <a:p>
            <a:pPr marL="0" indent="0">
              <a:buFont typeface="Arial" panose="020B0604020202020204" pitchFamily="34" charset="0"/>
              <a:buNone/>
            </a:pPr>
            <a:r>
              <a:rPr lang="en-US" sz="1200" b="0" dirty="0">
                <a:latin typeface="Segoe UI" panose="020B0502040204020203" pitchFamily="34" charset="0"/>
                <a:cs typeface="Segoe UI" panose="020B0502040204020203" pitchFamily="34" charset="0"/>
              </a:rPr>
              <a:t>Experimenting</a:t>
            </a:r>
          </a:p>
          <a:p>
            <a:pPr marL="0" indent="0">
              <a:buFont typeface="Arial" panose="020B0604020202020204" pitchFamily="34" charset="0"/>
              <a:buNone/>
            </a:pPr>
            <a:r>
              <a:rPr lang="en-US" sz="1200" b="0" dirty="0" err="1">
                <a:latin typeface="Segoe UI" panose="020B0502040204020203" pitchFamily="34" charset="0"/>
                <a:cs typeface="Segoe UI" panose="020B0502040204020203" pitchFamily="34" charset="0"/>
              </a:rPr>
              <a:t>Powolne</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wracanie</a:t>
            </a:r>
            <a:r>
              <a:rPr lang="en-US" sz="1200" b="0" dirty="0">
                <a:latin typeface="Segoe UI" panose="020B0502040204020203" pitchFamily="34" charset="0"/>
                <a:cs typeface="Segoe UI" panose="020B0502040204020203" pitchFamily="34" charset="0"/>
              </a:rPr>
              <a:t> do </a:t>
            </a:r>
            <a:r>
              <a:rPr lang="en-US" sz="1200" b="0" dirty="0" err="1">
                <a:latin typeface="Segoe UI" panose="020B0502040204020203" pitchFamily="34" charset="0"/>
                <a:cs typeface="Segoe UI" panose="020B0502040204020203" pitchFamily="34" charset="0"/>
              </a:rPr>
              <a:t>korzeni</a:t>
            </a:r>
            <a:r>
              <a:rPr lang="en-US" sz="1200" b="0" dirty="0">
                <a:latin typeface="Segoe UI" panose="020B0502040204020203" pitchFamily="34" charset="0"/>
                <a:cs typeface="Segoe UI" panose="020B0502040204020203" pitchFamily="34" charset="0"/>
              </a:rPr>
              <a:t> – </a:t>
            </a:r>
            <a:r>
              <a:rPr lang="en-US" sz="1200" b="0" dirty="0" err="1">
                <a:latin typeface="Segoe UI" panose="020B0502040204020203" pitchFamily="34" charset="0"/>
                <a:cs typeface="Segoe UI" panose="020B0502040204020203" pitchFamily="34" charset="0"/>
              </a:rPr>
              <a:t>wspolpraca</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oddzielnych</a:t>
            </a:r>
            <a:r>
              <a:rPr lang="en-US" sz="1200" b="0" dirty="0">
                <a:latin typeface="Segoe UI" panose="020B0502040204020203" pitchFamily="34" charset="0"/>
                <a:cs typeface="Segoe UI" panose="020B0502040204020203" pitchFamily="34" charset="0"/>
              </a:rPr>
              <a:t> </a:t>
            </a:r>
            <a:r>
              <a:rPr lang="en-US" sz="1200" b="0" dirty="0" err="1">
                <a:latin typeface="Segoe UI" panose="020B0502040204020203" pitchFamily="34" charset="0"/>
                <a:cs typeface="Segoe UI" panose="020B0502040204020203" pitchFamily="34" charset="0"/>
              </a:rPr>
              <a:t>dzialow</a:t>
            </a:r>
            <a:endParaRPr lang="en-US" sz="1200" b="0" dirty="0">
              <a:latin typeface="Segoe UI" panose="020B0502040204020203" pitchFamily="34" charset="0"/>
              <a:cs typeface="Segoe UI" panose="020B0502040204020203" pitchFamily="34" charset="0"/>
            </a:endParaRPr>
          </a:p>
          <a:p>
            <a:pPr marL="0" indent="0">
              <a:buFont typeface="Arial" panose="020B0604020202020204" pitchFamily="34" charset="0"/>
              <a:buNone/>
            </a:pPr>
            <a:endParaRPr lang="en-US" sz="1200" b="0" dirty="0">
              <a:latin typeface="Segoe UI" panose="020B0502040204020203" pitchFamily="34" charset="0"/>
              <a:cs typeface="Segoe UI" panose="020B0502040204020203" pitchFamily="34" charset="0"/>
            </a:endParaRPr>
          </a:p>
          <a:p>
            <a:pPr marL="0" indent="0">
              <a:buFont typeface="Arial" panose="020B0604020202020204" pitchFamily="34" charset="0"/>
              <a:buNone/>
            </a:pPr>
            <a:endParaRPr lang="en-US" sz="1200" b="0" dirty="0">
              <a:latin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sz="1200" b="1" dirty="0">
              <a:latin typeface="Segoe UI" panose="020B0502040204020203" pitchFamily="34" charset="0"/>
              <a:cs typeface="Segoe UI" panose="020B0502040204020203" pitchFamily="34" charset="0"/>
            </a:endParaRPr>
          </a:p>
          <a:p>
            <a:pPr marL="0" indent="0">
              <a:buFont typeface="Arial" panose="020B0604020202020204" pitchFamily="34" charset="0"/>
              <a:buNone/>
            </a:pPr>
            <a:r>
              <a:rPr lang="en-US" sz="1200" b="1" dirty="0">
                <a:latin typeface="Segoe UI" panose="020B0502040204020203" pitchFamily="34" charset="0"/>
                <a:cs typeface="Segoe UI" panose="020B0502040204020203" pitchFamily="34" charset="0"/>
              </a:rPr>
              <a:t>The Second Way</a:t>
            </a:r>
            <a:r>
              <a:rPr lang="en-US" sz="1200" dirty="0">
                <a:latin typeface="Segoe UI" panose="020B0502040204020203" pitchFamily="34" charset="0"/>
                <a:cs typeface="Segoe UI" panose="020B0502040204020203" pitchFamily="34" charset="0"/>
              </a:rPr>
              <a:t> is about creating right to left feedback loops.</a:t>
            </a:r>
          </a:p>
          <a:p>
            <a:pPr marL="0" indent="0">
              <a:buFont typeface="Arial" panose="020B0604020202020204" pitchFamily="34" charset="0"/>
              <a:buNone/>
            </a:pPr>
            <a:endParaRPr lang="en-US" sz="1200" dirty="0">
              <a:latin typeface="Segoe UI" panose="020B0502040204020203" pitchFamily="34" charset="0"/>
              <a:cs typeface="Segoe UI" panose="020B0502040204020203" pitchFamily="34" charset="0"/>
            </a:endParaRPr>
          </a:p>
          <a:p>
            <a:pPr marL="171450" indent="-171450">
              <a:buFont typeface="Arial" panose="020B0604020202020204" pitchFamily="34" charset="0"/>
              <a:buChar char="•"/>
            </a:pPr>
            <a:r>
              <a:rPr lang="en-US" sz="1200" dirty="0">
                <a:latin typeface="Segoe UI" panose="020B0502040204020203" pitchFamily="34" charset="0"/>
                <a:cs typeface="Segoe UI" panose="020B0502040204020203" pitchFamily="34" charset="0"/>
              </a:rPr>
              <a:t>The goal of almost any process improvement initiative is to shorten feedback loops so necessary corrections can be made quickly and continuously.</a:t>
            </a:r>
          </a:p>
          <a:p>
            <a:pPr marL="171450" indent="-171450">
              <a:buFont typeface="Arial" panose="020B0604020202020204" pitchFamily="34" charset="0"/>
              <a:buChar char="•"/>
            </a:pPr>
            <a:r>
              <a:rPr lang="en-US" sz="1200" dirty="0">
                <a:latin typeface="Segoe UI" panose="020B0502040204020203" pitchFamily="34" charset="0"/>
                <a:cs typeface="Segoe UI" panose="020B0502040204020203" pitchFamily="34" charset="0"/>
              </a:rPr>
              <a:t>The outcomes of the Second Way include understanding and responding to all customers, internal and external, shortening and amplifying all feedback loops, and embedding knowledge where we need it.</a:t>
            </a:r>
          </a:p>
          <a:p>
            <a:pPr marL="171450" indent="-171450">
              <a:buFont typeface="Arial" panose="020B0604020202020204" pitchFamily="34" charset="0"/>
              <a:buChar char="•"/>
            </a:pPr>
            <a:endParaRPr lang="en-US" sz="1200" b="1" dirty="0">
              <a:latin typeface="Segoe UI" panose="020B0502040204020203" pitchFamily="34" charset="0"/>
              <a:cs typeface="Segoe UI" panose="020B0502040204020203" pitchFamily="34" charset="0"/>
            </a:endParaRPr>
          </a:p>
        </p:txBody>
      </p:sp>
      <p:sp>
        <p:nvSpPr>
          <p:cNvPr id="4" name="Header Placeholder 3"/>
          <p:cNvSpPr>
            <a:spLocks noGrp="1"/>
          </p:cNvSpPr>
          <p:nvPr>
            <p:ph type="hdr" sz="quarter" idx="10"/>
          </p:nvPr>
        </p:nvSpPr>
        <p:spPr/>
        <p:txBody>
          <a:bodyPr/>
          <a:lstStyle/>
          <a:p>
            <a:r>
              <a:rPr lang="en-US"/>
              <a:t>Build 2014</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t>7/7/2020</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0547579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Polaczenie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dzialow</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przesuniecie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odpowiedzialnosci</a:t>
            </a:r>
            <a:r>
              <a:rPr lang="en-US" sz="1200" baseline="0" dirty="0">
                <a:latin typeface="Segoe UI" panose="020B0502040204020203" pitchFamily="34" charset="0"/>
                <a:cs typeface="Segoe UI" panose="020B0502040204020203" pitchFamily="34" charset="0"/>
              </a:rPr>
              <a:t>. </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Dostarczanie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wartosci</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dla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uzytkownikow</a:t>
            </a:r>
            <a:r>
              <a:rPr lang="en-US" sz="1200" baseline="0" dirty="0">
                <a:latin typeface="Segoe UI" panose="020B0502040204020203" pitchFamily="34" charset="0"/>
                <a:cs typeface="Segoe UI" panose="020B0502040204020203" pitchFamily="34" charset="0"/>
              </a:rPr>
              <a:t> a </a:t>
            </a:r>
            <a:r>
              <a:rPr lang="en-US" sz="1200" baseline="0" dirty="0" err="1">
                <a:latin typeface="Segoe UI" panose="020B0502040204020203" pitchFamily="34" charset="0"/>
                <a:cs typeface="Segoe UI" panose="020B0502040204020203" pitchFamily="34" charset="0"/>
              </a:rPr>
              <a:t>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realizacja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taskow</a:t>
            </a:r>
            <a:r>
              <a:rPr lang="en-US" sz="1200" baseline="0" dirty="0">
                <a:latin typeface="Segoe UI" panose="020B0502040204020203" pitchFamily="34" charset="0"/>
                <a:cs typeface="Segoe UI" panose="020B0502040204020203" pitchFamily="34" charset="0"/>
              </a:rPr>
              <a:t> z backlog.</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Kolaboracja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poziomie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zespolu</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produktowego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poziomie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dzialow</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operacyjnych</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firmy</a:t>
            </a:r>
            <a:r>
              <a:rPr lang="en-US" sz="1200" baseline="0" dirty="0">
                <a:latin typeface="Segoe UI" panose="020B0502040204020203" pitchFamily="34" charset="0"/>
                <a:cs typeface="Segoe UI" panose="020B0502040204020203" pitchFamily="34" charset="0"/>
              </a:rPr>
              <a:t>.</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a:latin typeface="Segoe UI" panose="020B0502040204020203" pitchFamily="34" charset="0"/>
                <a:cs typeface="Segoe UI" panose="020B0502040204020203" pitchFamily="34" charset="0"/>
              </a:rPr>
              <a:t>Application lifecycle management is the product lifecycle management (governance, development, and maintenance) of software.</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171450" marR="0" indent="-171450" algn="l" defTabSz="932341" rtl="0" eaLnBrk="1" fontAlgn="auto" latinLnBrk="0" hangingPunct="1">
              <a:lnSpc>
                <a:spcPct val="90000"/>
              </a:lnSpc>
              <a:spcBef>
                <a:spcPts val="0"/>
              </a:spcBef>
              <a:spcAft>
                <a:spcPts val="340"/>
              </a:spcAft>
              <a:buClrTx/>
              <a:buSzTx/>
              <a:buFont typeface="Arial" panose="020B0604020202020204" pitchFamily="34" charset="0"/>
              <a:buChar char="•"/>
              <a:tabLst/>
              <a:defRPr/>
            </a:pPr>
            <a:r>
              <a:rPr lang="en-US" sz="1200" baseline="0" dirty="0">
                <a:latin typeface="Segoe UI" panose="020B0502040204020203" pitchFamily="34" charset="0"/>
                <a:cs typeface="Segoe UI" panose="020B0502040204020203" pitchFamily="34" charset="0"/>
              </a:rPr>
              <a:t>ALM describes how all roles in a software development project are in sync with each other throughout all application development stages.</a:t>
            </a:r>
            <a:endParaRPr lang="en-US" sz="1200" dirty="0">
              <a:latin typeface="Segoe UI" panose="020B0502040204020203" pitchFamily="34" charset="0"/>
              <a:cs typeface="Segoe UI" panose="020B0502040204020203" pitchFamily="34" charset="0"/>
            </a:endParaRPr>
          </a:p>
          <a:p>
            <a:pPr marL="171450" indent="-171450" defTabSz="932341">
              <a:buFont typeface="Arial" panose="020B0604020202020204" pitchFamily="34" charset="0"/>
              <a:buChar char="•"/>
            </a:pPr>
            <a:r>
              <a:rPr lang="en-US" sz="1200" dirty="0">
                <a:latin typeface="Segoe UI" panose="020B0502040204020203" pitchFamily="34" charset="0"/>
                <a:cs typeface="Segoe UI" panose="020B0502040204020203" pitchFamily="34" charset="0"/>
              </a:rPr>
              <a:t>Microsoft has been</a:t>
            </a:r>
            <a:r>
              <a:rPr lang="en-US" sz="1200" baseline="0" dirty="0">
                <a:latin typeface="Segoe UI" panose="020B0502040204020203" pitchFamily="34" charset="0"/>
                <a:cs typeface="Segoe UI" panose="020B0502040204020203" pitchFamily="34" charset="0"/>
              </a:rPr>
              <a:t> delivering solutions for teams to improve agility in the Application Lifecycle for more than 10 years by helping development &amp; test teams collaborate better and deliver value more quickly.</a:t>
            </a:r>
          </a:p>
          <a:p>
            <a:pPr marL="171450" indent="-171450" defTabSz="932341">
              <a:buFont typeface="Arial" panose="020B0604020202020204" pitchFamily="34" charset="0"/>
              <a:buChar char="•"/>
            </a:pPr>
            <a:r>
              <a:rPr lang="en-US" sz="1200" baseline="0" dirty="0">
                <a:latin typeface="Segoe UI" panose="020B0502040204020203" pitchFamily="34" charset="0"/>
                <a:cs typeface="Segoe UI" panose="020B0502040204020203" pitchFamily="34" charset="0"/>
              </a:rPr>
              <a:t>Such integration ensures that every team member knows Who, What, When, and Why of any change made during the development process and that there is no last minute surprise causing delivery delays or project failure.</a:t>
            </a:r>
          </a:p>
          <a:p>
            <a:pPr marL="171450" indent="-171450" defTabSz="932341">
              <a:buFont typeface="Arial" panose="020B0604020202020204" pitchFamily="34" charset="0"/>
              <a:buChar char="•"/>
            </a:pPr>
            <a:r>
              <a:rPr lang="en-US" sz="1200" baseline="0" dirty="0">
                <a:latin typeface="Segoe UI" panose="020B0502040204020203" pitchFamily="34" charset="0"/>
                <a:cs typeface="Segoe UI" panose="020B0502040204020203" pitchFamily="34" charset="0"/>
              </a:rPr>
              <a:t>With development and test teams delivering value faster, we now want to focus on helping Ops release more efficiently and reliably.</a:t>
            </a:r>
          </a:p>
        </p:txBody>
      </p:sp>
      <p:sp>
        <p:nvSpPr>
          <p:cNvPr id="4" name="Header Placeholder 3"/>
          <p:cNvSpPr>
            <a:spLocks noGrp="1"/>
          </p:cNvSpPr>
          <p:nvPr>
            <p:ph type="hdr" sz="quarter" idx="10"/>
          </p:nvPr>
        </p:nvSpPr>
        <p:spPr/>
        <p:txBody>
          <a:bodyPr/>
          <a:lstStyle/>
          <a:p>
            <a:r>
              <a:rPr lang="en-US">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7/7/2020</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21778802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Dla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duzo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wiecej</a:t>
            </a:r>
            <a:r>
              <a:rPr lang="en-US" sz="1200" baseline="0" dirty="0">
                <a:latin typeface="Segoe UI" panose="020B0502040204020203" pitchFamily="34" charset="0"/>
                <a:cs typeface="Segoe UI" panose="020B0502040204020203" pitchFamily="34" charset="0"/>
              </a:rPr>
              <a:t> jest </a:t>
            </a:r>
            <a:r>
              <a:rPr lang="en-US" sz="1200" baseline="0" dirty="0" err="1">
                <a:latin typeface="Segoe UI" panose="020B0502040204020203" pitchFamily="34" charset="0"/>
                <a:cs typeface="Segoe UI" panose="020B0502040204020203" pitchFamily="34" charset="0"/>
              </a:rPr>
              <a:t>na</a:t>
            </a:r>
            <a:r>
              <a:rPr lang="en-US" sz="1200" baseline="0" dirty="0">
                <a:latin typeface="Segoe UI" panose="020B0502040204020203" pitchFamily="34" charset="0"/>
                <a:cs typeface="Segoe UI" panose="020B0502040204020203" pitchFamily="34" charset="0"/>
              </a:rPr>
              <a:t> dev </a:t>
            </a:r>
            <a:r>
              <a:rPr lang="en-US" sz="1200" baseline="0" dirty="0" err="1">
                <a:latin typeface="Segoe UI" panose="020B0502040204020203" pitchFamily="34" charset="0"/>
                <a:cs typeface="Segoe UI" panose="020B0502040204020203" pitchFamily="34" charset="0"/>
              </a:rPr>
              <a:t>niz</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na</a:t>
            </a:r>
            <a:r>
              <a:rPr lang="en-US" sz="1200" baseline="0" dirty="0">
                <a:latin typeface="Segoe UI" panose="020B0502040204020203" pitchFamily="34" charset="0"/>
                <a:cs typeface="Segoe UI" panose="020B0502040204020203" pitchFamily="34" charset="0"/>
              </a:rPr>
              <a:t> ops </a:t>
            </a:r>
            <a:r>
              <a:rPr lang="en-US" sz="1200" baseline="0" dirty="0" err="1">
                <a:latin typeface="Segoe UI" panose="020B0502040204020203" pitchFamily="34" charset="0"/>
                <a:cs typeface="Segoe UI" panose="020B0502040204020203" pitchFamily="34" charset="0"/>
              </a:rPr>
              <a:t>bo</a:t>
            </a:r>
            <a:r>
              <a:rPr lang="en-US" sz="1200" baseline="0" dirty="0">
                <a:latin typeface="Segoe UI" panose="020B0502040204020203" pitchFamily="34" charset="0"/>
                <a:cs typeface="Segoe UI" panose="020B0502040204020203" pitchFamily="34" charset="0"/>
              </a:rPr>
              <a:t> cos o </a:t>
            </a:r>
            <a:r>
              <a:rPr lang="en-US" sz="1200" baseline="0" dirty="0" err="1">
                <a:latin typeface="Segoe UI" panose="020B0502040204020203" pitchFamily="34" charset="0"/>
                <a:cs typeface="Segoe UI" panose="020B0502040204020203" pitchFamily="34" charset="0"/>
              </a:rPr>
              <a:t>czym</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sie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mowi</a:t>
            </a:r>
            <a:r>
              <a:rPr lang="en-US" sz="1200" baseline="0" dirty="0">
                <a:latin typeface="Segoe UI" panose="020B0502040204020203" pitchFamily="34" charset="0"/>
                <a:cs typeface="Segoe UI" panose="020B0502040204020203" pitchFamily="34" charset="0"/>
              </a:rPr>
              <a:t> to </a:t>
            </a:r>
            <a:r>
              <a:rPr lang="en-US" sz="1200" baseline="0" dirty="0" err="1">
                <a:latin typeface="Segoe UI" panose="020B0502040204020203" pitchFamily="34" charset="0"/>
                <a:cs typeface="Segoe UI" panose="020B0502040204020203" pitchFamily="34" charset="0"/>
              </a:rPr>
              <a:t>druga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strona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medalu</a:t>
            </a:r>
            <a:r>
              <a:rPr lang="en-US" sz="1200" baseline="0" dirty="0">
                <a:latin typeface="Segoe UI" panose="020B0502040204020203" pitchFamily="34" charset="0"/>
                <a:cs typeface="Segoe UI" panose="020B0502040204020203" pitchFamily="34" charset="0"/>
              </a:rPr>
              <a:t> </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Czyli</a:t>
            </a:r>
            <a:r>
              <a:rPr lang="en-US" sz="1200" baseline="0" dirty="0">
                <a:latin typeface="Segoe UI" panose="020B0502040204020203" pitchFamily="34" charset="0"/>
                <a:cs typeface="Segoe UI" panose="020B0502040204020203" pitchFamily="34" charset="0"/>
              </a:rPr>
              <a:t> – JAK </a:t>
            </a:r>
            <a:r>
              <a:rPr lang="en-US" sz="1200" baseline="0" dirty="0" err="1">
                <a:latin typeface="Segoe UI" panose="020B0502040204020203" pitchFamily="34" charset="0"/>
                <a:cs typeface="Segoe UI" panose="020B0502040204020203" pitchFamily="34" charset="0"/>
              </a:rPr>
              <a:t>zaprojektowac</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napisac</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aplikacje</a:t>
            </a:r>
            <a:r>
              <a:rPr lang="en-US" sz="1200" baseline="0" dirty="0">
                <a:latin typeface="Segoe UI" panose="020B0502040204020203" pitchFamily="34" charset="0"/>
                <a:cs typeface="Segoe UI" panose="020B0502040204020203" pitchFamily="34" charset="0"/>
              </a:rPr>
              <a:t> aby </a:t>
            </a:r>
            <a:r>
              <a:rPr lang="en-US" sz="1200" baseline="0" dirty="0" err="1">
                <a:latin typeface="Segoe UI" panose="020B0502040204020203" pitchFamily="34" charset="0"/>
                <a:cs typeface="Segoe UI" panose="020B0502040204020203" pitchFamily="34" charset="0"/>
              </a:rPr>
              <a:t>byla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latwo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dostarczalna</a:t>
            </a: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Architekci</a:t>
            </a:r>
            <a:r>
              <a:rPr lang="en-US" sz="1200" baseline="0" dirty="0">
                <a:latin typeface="Segoe UI" panose="020B0502040204020203" pitchFamily="34" charset="0"/>
                <a:cs typeface="Segoe UI" panose="020B0502040204020203" pitchFamily="34" charset="0"/>
              </a:rPr>
              <a:t>/Team </a:t>
            </a:r>
            <a:r>
              <a:rPr lang="en-US" sz="1200" baseline="0" dirty="0" err="1">
                <a:latin typeface="Segoe UI" panose="020B0502040204020203" pitchFamily="34" charset="0"/>
                <a:cs typeface="Segoe UI" panose="020B0502040204020203" pitchFamily="34" charset="0"/>
              </a:rPr>
              <a:t>Leaderzy</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wybieraja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technologie</a:t>
            </a:r>
            <a:r>
              <a:rPr lang="en-US" sz="1200" baseline="0" dirty="0">
                <a:latin typeface="Segoe UI" panose="020B0502040204020203" pitchFamily="34" charset="0"/>
                <a:cs typeface="Segoe UI" panose="020B0502040204020203" pitchFamily="34" charset="0"/>
              </a:rPr>
              <a:t>, </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wybieraja</a:t>
            </a:r>
            <a:r>
              <a:rPr lang="en-US" sz="1200" baseline="0" dirty="0">
                <a:latin typeface="Segoe UI" panose="020B0502040204020203" pitchFamily="34" charset="0"/>
                <a:cs typeface="Segoe UI" panose="020B0502040204020203" pitchFamily="34" charset="0"/>
              </a:rPr>
              <a:t> infrastructure (</a:t>
            </a:r>
            <a:r>
              <a:rPr lang="en-US" sz="1200" baseline="0" dirty="0" err="1">
                <a:latin typeface="Segoe UI" panose="020B0502040204020203" pitchFamily="34" charset="0"/>
                <a:cs typeface="Segoe UI" panose="020B0502040204020203" pitchFamily="34" charset="0"/>
              </a:rPr>
              <a:t>chmurowe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zycie</a:t>
            </a:r>
            <a:r>
              <a:rPr lang="en-US" sz="1200" baseline="0" dirty="0">
                <a:latin typeface="Segoe UI" panose="020B0502040204020203" pitchFamily="34" charset="0"/>
                <a:cs typeface="Segoe UI" panose="020B0502040204020203" pitchFamily="34" charset="0"/>
              </a:rPr>
              <a:t>), </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wybieraja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narzedzia</a:t>
            </a:r>
            <a:r>
              <a:rPr lang="en-US" sz="1200" baseline="0" dirty="0">
                <a:latin typeface="Segoe UI" panose="020B0502040204020203" pitchFamily="34" charset="0"/>
                <a:cs typeface="Segoe UI" panose="020B0502040204020203" pitchFamily="34" charset="0"/>
              </a:rPr>
              <a:t>, </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tworza</a:t>
            </a:r>
            <a:r>
              <a:rPr lang="en-US" sz="1200" baseline="0" dirty="0">
                <a:latin typeface="Segoe UI" panose="020B0502040204020203" pitchFamily="34" charset="0"/>
                <a:cs typeface="Segoe UI" panose="020B0502040204020203" pitchFamily="34" charset="0"/>
              </a:rPr>
              <a:t> infrastructure </a:t>
            </a:r>
            <a:r>
              <a:rPr lang="en-US" sz="1200" baseline="0" dirty="0" err="1">
                <a:latin typeface="Segoe UI" panose="020B0502040204020203" pitchFamily="34" charset="0"/>
                <a:cs typeface="Segoe UI" panose="020B0502040204020203" pitchFamily="34" charset="0"/>
              </a:rPr>
              <a:t>testowa</a:t>
            </a: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Nie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moga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tego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robic</a:t>
            </a:r>
            <a:r>
              <a:rPr lang="en-US" sz="1200" baseline="0" dirty="0">
                <a:latin typeface="Segoe UI" panose="020B0502040204020203" pitchFamily="34" charset="0"/>
                <a:cs typeface="Segoe UI" panose="020B0502040204020203" pitchFamily="34" charset="0"/>
              </a:rPr>
              <a:t> w </a:t>
            </a:r>
            <a:r>
              <a:rPr lang="en-US" sz="1200" baseline="0" dirty="0" err="1">
                <a:latin typeface="Segoe UI" panose="020B0502040204020203" pitchFamily="34" charset="0"/>
                <a:cs typeface="Segoe UI" panose="020B0502040204020203" pitchFamily="34" charset="0"/>
              </a:rPr>
              <a:t>oderwaniu</a:t>
            </a:r>
            <a:r>
              <a:rPr lang="en-US" sz="1200" baseline="0" dirty="0">
                <a:latin typeface="Segoe UI" panose="020B0502040204020203" pitchFamily="34" charset="0"/>
                <a:cs typeface="Segoe UI" panose="020B0502040204020203" pitchFamily="34" charset="0"/>
              </a:rPr>
              <a:t> od </a:t>
            </a:r>
            <a:r>
              <a:rPr lang="en-US" sz="1200" baseline="0" dirty="0" err="1">
                <a:latin typeface="Segoe UI" panose="020B0502040204020203" pitchFamily="34" charset="0"/>
                <a:cs typeface="Segoe UI" panose="020B0502040204020203" pitchFamily="34" charset="0"/>
              </a:rPr>
              <a:t>devops</a:t>
            </a:r>
            <a:r>
              <a:rPr lang="en-US" sz="1200" baseline="0" dirty="0">
                <a:latin typeface="Segoe UI" panose="020B0502040204020203" pitchFamily="34" charset="0"/>
                <a:cs typeface="Segoe UI" panose="020B0502040204020203" pitchFamily="34" charset="0"/>
              </a:rPr>
              <a:t>. To </a:t>
            </a:r>
            <a:r>
              <a:rPr lang="en-US" sz="1200" baseline="0" dirty="0" err="1">
                <a:latin typeface="Segoe UI" panose="020B0502040204020203" pitchFamily="34" charset="0"/>
                <a:cs typeface="Segoe UI" panose="020B0502040204020203" pitchFamily="34" charset="0"/>
              </a:rPr>
              <a:t>ich</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odpowiedzialnosc</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mimo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ze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moze</a:t>
            </a:r>
            <a:r>
              <a:rPr lang="en-US" sz="1200" baseline="0" dirty="0">
                <a:latin typeface="Segoe UI" panose="020B0502040204020203" pitchFamily="34" charset="0"/>
                <a:cs typeface="Segoe UI" panose="020B0502040204020203" pitchFamily="34" charset="0"/>
              </a:rPr>
              <a:t> ja </a:t>
            </a:r>
            <a:r>
              <a:rPr lang="en-US" sz="1200" baseline="0" dirty="0" err="1">
                <a:latin typeface="Segoe UI" panose="020B0502040204020203" pitchFamily="34" charset="0"/>
                <a:cs typeface="Segoe UI" panose="020B0502040204020203" pitchFamily="34" charset="0"/>
              </a:rPr>
              <a:t>realizowac</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kto</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inny</a:t>
            </a:r>
            <a:r>
              <a:rPr lang="en-US" sz="1200" baseline="0" dirty="0">
                <a:latin typeface="Segoe UI" panose="020B0502040204020203" pitchFamily="34" charset="0"/>
                <a:cs typeface="Segoe UI" panose="020B0502040204020203" pitchFamily="34" charset="0"/>
              </a:rPr>
              <a:t>.</a:t>
            </a:r>
          </a:p>
        </p:txBody>
      </p:sp>
      <p:sp>
        <p:nvSpPr>
          <p:cNvPr id="4" name="Header Placeholder 3"/>
          <p:cNvSpPr>
            <a:spLocks noGrp="1"/>
          </p:cNvSpPr>
          <p:nvPr>
            <p:ph type="hdr" sz="quarter" idx="10"/>
          </p:nvPr>
        </p:nvSpPr>
        <p:spPr/>
        <p:txBody>
          <a:bodyPr/>
          <a:lstStyle/>
          <a:p>
            <a:r>
              <a:rPr lang="en-US">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7/7/2020</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30628181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err="1">
                <a:latin typeface="Segoe UI" panose="020B0502040204020203" pitchFamily="34" charset="0"/>
                <a:cs typeface="Segoe UI" panose="020B0502040204020203" pitchFamily="34" charset="0"/>
              </a:rPr>
              <a:t>Teraz</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zaczyna</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mowic</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sie</a:t>
            </a:r>
            <a:r>
              <a:rPr lang="en-US" sz="1200" baseline="0" dirty="0">
                <a:latin typeface="Segoe UI" panose="020B0502040204020203" pitchFamily="34" charset="0"/>
                <a:cs typeface="Segoe UI" panose="020B0502040204020203" pitchFamily="34" charset="0"/>
              </a:rPr>
              <a:t> o </a:t>
            </a:r>
            <a:r>
              <a:rPr lang="en-US" sz="1200" baseline="0" dirty="0" err="1">
                <a:latin typeface="Segoe UI" panose="020B0502040204020203" pitchFamily="34" charset="0"/>
                <a:cs typeface="Segoe UI" panose="020B0502040204020203" pitchFamily="34" charset="0"/>
              </a:rPr>
              <a:t>tym</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ze</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devops</a:t>
            </a:r>
            <a:r>
              <a:rPr lang="en-US" sz="1200" baseline="0" dirty="0">
                <a:latin typeface="Segoe UI" panose="020B0502040204020203" pitchFamily="34" charset="0"/>
                <a:cs typeface="Segoe UI" panose="020B0502040204020203" pitchFamily="34" charset="0"/>
              </a:rPr>
              <a:t> w </a:t>
            </a:r>
            <a:r>
              <a:rPr lang="en-US" sz="1200" baseline="0" dirty="0" err="1">
                <a:latin typeface="Segoe UI" panose="020B0502040204020203" pitchFamily="34" charset="0"/>
                <a:cs typeface="Segoe UI" panose="020B0502040204020203" pitchFamily="34" charset="0"/>
              </a:rPr>
              <a:t>pelnym</a:t>
            </a:r>
            <a:r>
              <a:rPr lang="en-US" sz="1200" baseline="0" dirty="0">
                <a:latin typeface="Segoe UI" panose="020B0502040204020203" pitchFamily="34" charset="0"/>
                <a:cs typeface="Segoe UI" panose="020B0502040204020203" pitchFamily="34" charset="0"/>
              </a:rPr>
              <a:t> </a:t>
            </a:r>
            <a:r>
              <a:rPr lang="en-US" sz="1200" baseline="0" dirty="0" err="1">
                <a:latin typeface="Segoe UI" panose="020B0502040204020203" pitchFamily="34" charset="0"/>
                <a:cs typeface="Segoe UI" panose="020B0502040204020203" pitchFamily="34" charset="0"/>
              </a:rPr>
              <a:t>cyklu</a:t>
            </a:r>
            <a:r>
              <a:rPr lang="en-US" sz="1200" baseline="0" dirty="0">
                <a:latin typeface="Segoe UI" panose="020B0502040204020203" pitchFamily="34" charset="0"/>
                <a:cs typeface="Segoe UI" panose="020B0502040204020203" pitchFamily="34" charset="0"/>
              </a:rPr>
              <a:t> jest </a:t>
            </a:r>
            <a:r>
              <a:rPr lang="en-US" sz="1200" baseline="0" dirty="0" err="1">
                <a:latin typeface="Segoe UI" panose="020B0502040204020203" pitchFamily="34" charset="0"/>
                <a:cs typeface="Segoe UI" panose="020B0502040204020203" pitchFamily="34" charset="0"/>
              </a:rPr>
              <a:t>zastapienieym</a:t>
            </a:r>
            <a:r>
              <a:rPr lang="en-US" sz="1200" baseline="0" dirty="0">
                <a:latin typeface="Segoe UI" panose="020B0502040204020203" pitchFamily="34" charset="0"/>
                <a:cs typeface="Segoe UI" panose="020B0502040204020203" pitchFamily="34" charset="0"/>
              </a:rPr>
              <a:t> agile.</a:t>
            </a: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200" baseline="0" dirty="0">
                <a:latin typeface="Segoe UI" panose="020B0502040204020203" pitchFamily="34" charset="0"/>
                <a:cs typeface="Segoe UI" panose="020B0502040204020203" pitchFamily="34" charset="0"/>
              </a:rPr>
              <a:t>KOLABORACJA</a:t>
            </a:r>
          </a:p>
          <a:p>
            <a:r>
              <a:rPr lang="en-US" sz="1200" kern="1200" dirty="0" err="1">
                <a:solidFill>
                  <a:schemeClr val="tx1"/>
                </a:solidFill>
                <a:effectLst/>
                <a:latin typeface="+mn-lt"/>
                <a:ea typeface="+mn-ea"/>
                <a:cs typeface="+mn-cs"/>
              </a:rPr>
              <a:t>Polaczenie</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Procesy</a:t>
            </a:r>
            <a:r>
              <a:rPr lang="en-US" sz="1200" kern="1200" dirty="0">
                <a:solidFill>
                  <a:schemeClr val="tx1"/>
                </a:solidFill>
                <a:effectLst/>
                <a:latin typeface="+mn-lt"/>
                <a:ea typeface="+mn-ea"/>
                <a:cs typeface="+mn-cs"/>
              </a:rPr>
              <a:t>. </a:t>
            </a:r>
          </a:p>
          <a:p>
            <a:r>
              <a:rPr lang="en-US" sz="1200" b="1" kern="1200" dirty="0" err="1">
                <a:solidFill>
                  <a:schemeClr val="tx1"/>
                </a:solidFill>
                <a:effectLst/>
                <a:latin typeface="+mn-lt"/>
                <a:ea typeface="+mn-ea"/>
                <a:cs typeface="+mn-cs"/>
              </a:rPr>
              <a:t>Kultura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pozawalajaca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bledy</a:t>
            </a:r>
            <a:r>
              <a:rPr lang="en-US" sz="1200" kern="1200" dirty="0">
                <a:solidFill>
                  <a:schemeClr val="tx1"/>
                </a:solidFill>
                <a:effectLst/>
                <a:latin typeface="+mn-lt"/>
                <a:ea typeface="+mn-ea"/>
                <a:cs typeface="+mn-cs"/>
              </a:rPr>
              <a:t>. Na </a:t>
            </a:r>
            <a:r>
              <a:rPr lang="en-US" sz="1200" kern="1200" dirty="0" err="1">
                <a:solidFill>
                  <a:schemeClr val="tx1"/>
                </a:solidFill>
                <a:effectLst/>
                <a:latin typeface="+mn-lt"/>
                <a:ea typeface="+mn-ea"/>
                <a:cs typeface="+mn-cs"/>
              </a:rPr>
              <a:t>eksperymentowanie</a:t>
            </a:r>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narzedzia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wspomagaja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pewnosc</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Bo </a:t>
            </a:r>
            <a:r>
              <a:rPr lang="en-US" sz="1200" kern="1200" dirty="0" err="1">
                <a:solidFill>
                  <a:schemeClr val="tx1"/>
                </a:solidFill>
                <a:effectLst/>
                <a:latin typeface="+mn-lt"/>
                <a:ea typeface="+mn-ea"/>
                <a:cs typeface="+mn-cs"/>
              </a:rPr>
              <a:t>mamy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narzedzia</a:t>
            </a:r>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Eliminacja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elementu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ludzkiego</a:t>
            </a:r>
            <a:r>
              <a:rPr lang="en-US" sz="1200" kern="1200" dirty="0">
                <a:solidFill>
                  <a:schemeClr val="tx1"/>
                </a:solidFill>
                <a:effectLst/>
                <a:latin typeface="+mn-lt"/>
                <a:ea typeface="+mn-ea"/>
                <a:cs typeface="+mn-cs"/>
              </a:rPr>
              <a:t> – That One Guy that knows how to deploy</a:t>
            </a:r>
          </a:p>
          <a:p>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Devops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powinien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byc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nowymi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okularami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przez</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ktore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patrzymy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swiat</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pPr marL="0" marR="0" indent="0" algn="l" defTabSz="932341"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200" baseline="0" dirty="0">
              <a:latin typeface="Segoe UI" panose="020B0502040204020203" pitchFamily="34" charset="0"/>
              <a:cs typeface="Segoe UI" panose="020B0502040204020203" pitchFamily="34" charset="0"/>
            </a:endParaRPr>
          </a:p>
        </p:txBody>
      </p:sp>
      <p:sp>
        <p:nvSpPr>
          <p:cNvPr id="4" name="Header Placeholder 3"/>
          <p:cNvSpPr>
            <a:spLocks noGrp="1"/>
          </p:cNvSpPr>
          <p:nvPr>
            <p:ph type="hdr" sz="quarter" idx="10"/>
          </p:nvPr>
        </p:nvSpPr>
        <p:spPr/>
        <p:txBody>
          <a:bodyPr/>
          <a:lstStyle/>
          <a:p>
            <a:r>
              <a:rPr lang="en-US">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7/7/2020</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2640118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effectLst/>
                <a:latin typeface="+mn-lt"/>
                <a:ea typeface="+mn-ea"/>
                <a:cs typeface="+mn-cs"/>
              </a:rPr>
              <a:t>Narzedzia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wpomagajace</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vsts</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Czemu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lubie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vsts</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kontrola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wersji</a:t>
            </a:r>
            <a:r>
              <a:rPr lang="en-US" sz="1200" kern="1200" dirty="0">
                <a:solidFill>
                  <a:schemeClr val="tx1"/>
                </a:solidFill>
                <a:effectLst/>
                <a:latin typeface="+mn-lt"/>
                <a:ea typeface="+mn-ea"/>
                <a:cs typeface="+mn-cs"/>
              </a:rPr>
              <a:t>, private repo, unlimited space.</a:t>
            </a:r>
          </a:p>
          <a:p>
            <a:pPr rtl="0" fontAlgn="ctr"/>
            <a:r>
              <a:rPr lang="en-US" sz="1200" kern="1200" dirty="0" err="1">
                <a:solidFill>
                  <a:schemeClr val="tx1"/>
                </a:solidFill>
                <a:effectLst/>
                <a:latin typeface="+mn-lt"/>
                <a:ea typeface="+mn-ea"/>
                <a:cs typeface="+mn-cs"/>
              </a:rPr>
              <a:t>Zarzadzanie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zadaniami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powiazanie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wszystkich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elementow</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Build system </a:t>
            </a:r>
            <a:r>
              <a:rPr lang="en-US" sz="1200" kern="1200" dirty="0" err="1">
                <a:solidFill>
                  <a:schemeClr val="tx1"/>
                </a:solidFill>
                <a:effectLst/>
                <a:latin typeface="+mn-lt"/>
                <a:ea typeface="+mn-ea"/>
                <a:cs typeface="+mn-cs"/>
              </a:rPr>
              <a:t>ktory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nie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zabija</a:t>
            </a:r>
            <a:r>
              <a:rPr lang="en-US" sz="1200" kern="1200" dirty="0">
                <a:solidFill>
                  <a:schemeClr val="tx1"/>
                </a:solidFill>
                <a:effectLst/>
                <a:latin typeface="+mn-lt"/>
                <a:ea typeface="+mn-ea"/>
                <a:cs typeface="+mn-cs"/>
              </a:rPr>
              <a:t> </a:t>
            </a:r>
          </a:p>
          <a:p>
            <a:pPr rtl="0" fontAlgn="ctr"/>
            <a:r>
              <a:rPr lang="en-US" sz="1200" kern="1200" dirty="0" err="1">
                <a:solidFill>
                  <a:schemeClr val="tx1"/>
                </a:solidFill>
                <a:effectLst/>
                <a:latin typeface="+mn-lt"/>
                <a:ea typeface="+mn-ea"/>
                <a:cs typeface="+mn-cs"/>
              </a:rPr>
              <a:t>Latwosc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konfiguracji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agentow</a:t>
            </a: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Czemu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warto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teraz</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isc</a:t>
            </a:r>
            <a:r>
              <a:rPr lang="en-US" sz="1200" kern="1200" dirty="0">
                <a:solidFill>
                  <a:schemeClr val="tx1"/>
                </a:solidFill>
                <a:effectLst/>
                <a:latin typeface="+mn-lt"/>
                <a:ea typeface="+mn-ea"/>
                <a:cs typeface="+mn-cs"/>
              </a:rPr>
              <a:t> w </a:t>
            </a:r>
            <a:r>
              <a:rPr lang="en-US" sz="1200" kern="1200" dirty="0" err="1">
                <a:solidFill>
                  <a:schemeClr val="tx1"/>
                </a:solidFill>
                <a:effectLst/>
                <a:latin typeface="+mn-lt"/>
                <a:ea typeface="+mn-ea"/>
                <a:cs typeface="+mn-cs"/>
              </a:rPr>
              <a:t>vstsa</a:t>
            </a:r>
            <a:r>
              <a:rPr lang="en-US" sz="1200" kern="1200" dirty="0">
                <a:solidFill>
                  <a:schemeClr val="tx1"/>
                </a:solidFill>
                <a:effectLst/>
                <a:latin typeface="+mn-lt"/>
                <a:ea typeface="+mn-ea"/>
                <a:cs typeface="+mn-cs"/>
              </a:rPr>
              <a:t> ?</a:t>
            </a:r>
          </a:p>
          <a:p>
            <a:pPr rtl="0" fontAlgn="ctr"/>
            <a:r>
              <a:rPr lang="en-US" sz="1200" kern="1200" dirty="0">
                <a:solidFill>
                  <a:schemeClr val="tx1"/>
                </a:solidFill>
                <a:effectLst/>
                <a:latin typeface="+mn-lt"/>
                <a:ea typeface="+mn-ea"/>
                <a:cs typeface="+mn-cs"/>
              </a:rPr>
              <a:t>Bo </a:t>
            </a:r>
            <a:r>
              <a:rPr lang="en-US" sz="1200" kern="1200" dirty="0" err="1">
                <a:solidFill>
                  <a:schemeClr val="tx1"/>
                </a:solidFill>
                <a:effectLst/>
                <a:latin typeface="+mn-lt"/>
                <a:ea typeface="+mn-ea"/>
                <a:cs typeface="+mn-cs"/>
              </a:rPr>
              <a:t>ms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pcha</a:t>
            </a:r>
            <a:r>
              <a:rPr lang="en-US" sz="1200" kern="1200" dirty="0">
                <a:solidFill>
                  <a:schemeClr val="tx1"/>
                </a:solidFill>
                <a:effectLst/>
                <a:latin typeface="+mn-lt"/>
                <a:ea typeface="+mn-ea"/>
                <a:cs typeface="+mn-cs"/>
              </a:rPr>
              <a:t> w </a:t>
            </a:r>
            <a:r>
              <a:rPr lang="en-US" sz="1200" kern="1200" dirty="0" err="1">
                <a:solidFill>
                  <a:schemeClr val="tx1"/>
                </a:solidFill>
                <a:effectLst/>
                <a:latin typeface="+mn-lt"/>
                <a:ea typeface="+mn-ea"/>
                <a:cs typeface="+mn-cs"/>
              </a:rPr>
              <a:t>azura</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roznorodnosc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wiec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ich</a:t>
            </a:r>
            <a:r>
              <a:rPr lang="en-US" sz="1200" kern="1200" dirty="0">
                <a:solidFill>
                  <a:schemeClr val="tx1"/>
                </a:solidFill>
                <a:effectLst/>
                <a:latin typeface="+mn-lt"/>
                <a:ea typeface="+mn-ea"/>
                <a:cs typeface="+mn-cs"/>
              </a:rPr>
              <a:t> pipeline </a:t>
            </a:r>
            <a:r>
              <a:rPr lang="en-US" sz="1200" kern="1200" dirty="0" err="1">
                <a:solidFill>
                  <a:schemeClr val="tx1"/>
                </a:solidFill>
                <a:effectLst/>
                <a:latin typeface="+mn-lt"/>
                <a:ea typeface="+mn-ea"/>
                <a:cs typeface="+mn-cs"/>
              </a:rPr>
              <a:t>musi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byc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idealny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zeby</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wspierac</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1460831-27E3-4BAC-8853-B61AC570D0EB}" type="slidenum">
              <a:rPr lang="en-US" smtClean="0"/>
              <a:t>9</a:t>
            </a:fld>
            <a:endParaRPr lang="en-US"/>
          </a:p>
        </p:txBody>
      </p:sp>
    </p:spTree>
    <p:extLst>
      <p:ext uri="{BB962C8B-B14F-4D97-AF65-F5344CB8AC3E}">
        <p14:creationId xmlns:p14="http://schemas.microsoft.com/office/powerpoint/2010/main" val="18500569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effectLst/>
                <a:latin typeface="+mn-lt"/>
                <a:ea typeface="+mn-ea"/>
                <a:cs typeface="+mn-cs"/>
              </a:rPr>
              <a:t>Korzysci</a:t>
            </a:r>
            <a:r>
              <a:rPr lang="en-US" sz="1200" kern="1200" dirty="0">
                <a:solidFill>
                  <a:schemeClr val="tx1"/>
                </a:solidFill>
                <a:effectLst/>
                <a:latin typeface="+mn-lt"/>
                <a:ea typeface="+mn-ea"/>
                <a:cs typeface="+mn-cs"/>
              </a:rPr>
              <a:t> z </a:t>
            </a:r>
            <a:r>
              <a:rPr lang="en-US" sz="1200" kern="1200" dirty="0" err="1">
                <a:solidFill>
                  <a:schemeClr val="tx1"/>
                </a:solidFill>
                <a:effectLst/>
                <a:latin typeface="+mn-lt"/>
                <a:ea typeface="+mn-ea"/>
                <a:cs typeface="+mn-cs"/>
              </a:rPr>
              <a:t>msdna</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Azure</a:t>
            </a:r>
          </a:p>
          <a:p>
            <a:pPr rtl="0" fontAlgn="ctr"/>
            <a:r>
              <a:rPr lang="en-US" sz="1200" kern="1200" dirty="0">
                <a:solidFill>
                  <a:schemeClr val="tx1"/>
                </a:solidFill>
                <a:effectLst/>
                <a:latin typeface="+mn-lt"/>
                <a:ea typeface="+mn-ea"/>
                <a:cs typeface="+mn-cs"/>
              </a:rPr>
              <a:t>Azure </a:t>
            </a:r>
            <a:r>
              <a:rPr lang="en-US" sz="1200" kern="1200" dirty="0" err="1">
                <a:solidFill>
                  <a:schemeClr val="tx1"/>
                </a:solidFill>
                <a:effectLst/>
                <a:latin typeface="+mn-lt"/>
                <a:ea typeface="+mn-ea"/>
                <a:cs typeface="+mn-cs"/>
              </a:rPr>
              <a:t>daje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paas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srodowiska</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Azure </a:t>
            </a:r>
            <a:r>
              <a:rPr lang="en-US" sz="1200" kern="1200" dirty="0" err="1">
                <a:solidFill>
                  <a:schemeClr val="tx1"/>
                </a:solidFill>
                <a:effectLst/>
                <a:latin typeface="+mn-lt"/>
                <a:ea typeface="+mn-ea"/>
                <a:cs typeface="+mn-cs"/>
              </a:rPr>
              <a:t>daje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kase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maszyny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virtualne</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Azure I </a:t>
            </a:r>
            <a:r>
              <a:rPr lang="en-US" sz="1200" kern="1200" dirty="0" err="1">
                <a:solidFill>
                  <a:schemeClr val="tx1"/>
                </a:solidFill>
                <a:effectLst/>
                <a:latin typeface="+mn-lt"/>
                <a:ea typeface="+mn-ea"/>
                <a:cs typeface="+mn-cs"/>
              </a:rPr>
              <a:t>aad</a:t>
            </a:r>
            <a:r>
              <a:rPr lang="en-US" sz="1200" kern="1200" dirty="0">
                <a:solidFill>
                  <a:schemeClr val="tx1"/>
                </a:solidFill>
                <a:effectLst/>
                <a:latin typeface="+mn-lt"/>
                <a:ea typeface="+mn-ea"/>
                <a:cs typeface="+mn-cs"/>
              </a:rPr>
              <a:t> in </a:t>
            </a:r>
            <a:r>
              <a:rPr lang="en-US" sz="1200" kern="1200" dirty="0" err="1">
                <a:solidFill>
                  <a:schemeClr val="tx1"/>
                </a:solidFill>
                <a:effectLst/>
                <a:latin typeface="+mn-lt"/>
                <a:ea typeface="+mn-ea"/>
                <a:cs typeface="+mn-cs"/>
              </a:rPr>
              <a:t>vsts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daje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nam</a:t>
            </a:r>
            <a:r>
              <a:rPr lang="en-US" sz="1200" kern="1200" dirty="0">
                <a:solidFill>
                  <a:schemeClr val="tx1"/>
                </a:solidFill>
                <a:effectLst/>
                <a:latin typeface="+mn-lt"/>
                <a:ea typeface="+mn-ea"/>
                <a:cs typeface="+mn-cs"/>
              </a:rPr>
              <a:t> unlimited </a:t>
            </a:r>
            <a:r>
              <a:rPr lang="en-US" sz="1200" kern="1200" dirty="0" err="1">
                <a:solidFill>
                  <a:schemeClr val="tx1"/>
                </a:solidFill>
                <a:effectLst/>
                <a:latin typeface="+mn-lt"/>
                <a:ea typeface="+mn-ea"/>
                <a:cs typeface="+mn-cs"/>
              </a:rPr>
              <a:t>agentow</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Darmowa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wersja</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ograniczenia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Wykupiona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wersja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ograniczenia</a:t>
            </a:r>
            <a:r>
              <a:rPr lang="en-US" sz="1200" kern="1200" dirty="0">
                <a:solidFill>
                  <a:schemeClr val="tx1"/>
                </a:solidFill>
                <a:effectLst/>
                <a:latin typeface="+mn-lt"/>
                <a:ea typeface="+mn-ea"/>
                <a:cs typeface="+mn-cs"/>
              </a:rPr>
              <a:t>.</a:t>
            </a:r>
          </a:p>
          <a:p>
            <a:r>
              <a:rPr lang="en-US" sz="1200" kern="1200" dirty="0" err="1">
                <a:solidFill>
                  <a:schemeClr val="tx1"/>
                </a:solidFill>
                <a:effectLst/>
                <a:latin typeface="+mn-lt"/>
                <a:ea typeface="+mn-ea"/>
                <a:cs typeface="+mn-cs"/>
              </a:rPr>
              <a:t>Rozmawiamy</a:t>
            </a:r>
            <a:r>
              <a:rPr lang="en-US" sz="1200" kern="1200" dirty="0">
                <a:solidFill>
                  <a:schemeClr val="tx1"/>
                </a:solidFill>
                <a:effectLst/>
                <a:latin typeface="+mn-lt"/>
                <a:ea typeface="+mn-ea"/>
                <a:cs typeface="+mn-cs"/>
              </a:rPr>
              <a:t> o </a:t>
            </a:r>
            <a:r>
              <a:rPr lang="en-US" sz="1200" kern="1200" dirty="0" err="1">
                <a:solidFill>
                  <a:schemeClr val="tx1"/>
                </a:solidFill>
                <a:effectLst/>
                <a:latin typeface="+mn-lt"/>
                <a:ea typeface="+mn-ea"/>
                <a:cs typeface="+mn-cs"/>
              </a:rPr>
              <a:t>corpo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podejsciu</a:t>
            </a:r>
            <a:r>
              <a:rPr lang="en-US"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01460831-27E3-4BAC-8853-B61AC570D0EB}" type="slidenum">
              <a:rPr lang="en-US" smtClean="0"/>
              <a:t>10</a:t>
            </a:fld>
            <a:endParaRPr lang="en-US"/>
          </a:p>
        </p:txBody>
      </p:sp>
    </p:spTree>
    <p:extLst>
      <p:ext uri="{BB962C8B-B14F-4D97-AF65-F5344CB8AC3E}">
        <p14:creationId xmlns:p14="http://schemas.microsoft.com/office/powerpoint/2010/main" val="32468267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5" name="TextBox 4">
            <a:extLst>
              <a:ext uri="{FF2B5EF4-FFF2-40B4-BE49-F238E27FC236}">
                <a16:creationId xmlns:a16="http://schemas.microsoft.com/office/drawing/2014/main" id="{72D58D4C-8C36-4E83-A6D0-5CCDE628C6A1}"/>
              </a:ext>
            </a:extLst>
          </p:cNvPr>
          <p:cNvSpPr txBox="1"/>
          <p:nvPr userDrawn="1"/>
        </p:nvSpPr>
        <p:spPr>
          <a:xfrm>
            <a:off x="2719659" y="1009127"/>
            <a:ext cx="7620000" cy="360560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390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.NET</a:t>
            </a:r>
          </a:p>
        </p:txBody>
      </p:sp>
      <p:sp>
        <p:nvSpPr>
          <p:cNvPr id="6" name="TextBox 5">
            <a:extLst>
              <a:ext uri="{FF2B5EF4-FFF2-40B4-BE49-F238E27FC236}">
                <a16:creationId xmlns:a16="http://schemas.microsoft.com/office/drawing/2014/main" id="{59D84138-C5D8-434E-B158-149140D533BE}"/>
              </a:ext>
            </a:extLst>
          </p:cNvPr>
          <p:cNvSpPr txBox="1"/>
          <p:nvPr userDrawn="1"/>
        </p:nvSpPr>
        <p:spPr>
          <a:xfrm>
            <a:off x="0" y="4142676"/>
            <a:ext cx="12191999" cy="1966692"/>
          </a:xfrm>
          <a:prstGeom prst="rect">
            <a:avLst/>
          </a:prstGeom>
          <a:noFill/>
        </p:spPr>
        <p:txBody>
          <a:bodyPr wrap="square" lIns="182880" tIns="146304" rIns="182880" bIns="146304" rtlCol="0">
            <a:spAutoFit/>
          </a:bodyPr>
          <a:lstStyle/>
          <a:p>
            <a:pPr algn="ctr">
              <a:lnSpc>
                <a:spcPct val="90000"/>
              </a:lnSpc>
              <a:spcAft>
                <a:spcPts val="600"/>
              </a:spcAft>
            </a:pPr>
            <a:r>
              <a:rPr lang="en-US" sz="2400" i="1" dirty="0">
                <a:solidFill>
                  <a:schemeClr val="bg1"/>
                </a:solidFill>
              </a:rPr>
              <a:t>Free. Cross-platform. </a:t>
            </a:r>
            <a:r>
              <a:rPr lang="en-US" sz="2400" i="1" dirty="0">
                <a:solidFill>
                  <a:schemeClr val="bg2"/>
                </a:solidFill>
              </a:rPr>
              <a:t>Open source. </a:t>
            </a:r>
          </a:p>
          <a:p>
            <a:pPr algn="ctr">
              <a:lnSpc>
                <a:spcPct val="90000"/>
              </a:lnSpc>
              <a:spcAft>
                <a:spcPts val="600"/>
              </a:spcAft>
            </a:pPr>
            <a:r>
              <a:rPr lang="en-US" sz="2400" i="1" dirty="0">
                <a:solidFill>
                  <a:schemeClr val="bg1"/>
                </a:solidFill>
              </a:rPr>
              <a:t>A developer platform for building all your apps. </a:t>
            </a:r>
          </a:p>
          <a:p>
            <a:pPr algn="ctr">
              <a:lnSpc>
                <a:spcPct val="90000"/>
              </a:lnSpc>
              <a:spcAft>
                <a:spcPts val="600"/>
              </a:spcAft>
            </a:pPr>
            <a:endParaRPr lang="en-US" sz="2400" i="1" dirty="0">
              <a:solidFill>
                <a:schemeClr val="bg1"/>
              </a:solidFill>
            </a:endParaRPr>
          </a:p>
          <a:p>
            <a:pPr algn="ctr">
              <a:lnSpc>
                <a:spcPct val="90000"/>
              </a:lnSpc>
              <a:spcAft>
                <a:spcPts val="600"/>
              </a:spcAft>
            </a:pPr>
            <a:r>
              <a:rPr lang="en-US" sz="3200" i="0" dirty="0">
                <a:solidFill>
                  <a:schemeClr val="bg1"/>
                </a:solidFill>
              </a:rPr>
              <a:t>www.dot.net</a:t>
            </a:r>
          </a:p>
        </p:txBody>
      </p:sp>
    </p:spTree>
    <p:extLst>
      <p:ext uri="{BB962C8B-B14F-4D97-AF65-F5344CB8AC3E}">
        <p14:creationId xmlns:p14="http://schemas.microsoft.com/office/powerpoint/2010/main" val="3612818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202088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lumn Content Tile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8" name="Text Placeholder 3"/>
          <p:cNvSpPr>
            <a:spLocks noGrp="1"/>
          </p:cNvSpPr>
          <p:nvPr>
            <p:ph type="body" sz="quarter" idx="10"/>
          </p:nvPr>
        </p:nvSpPr>
        <p:spPr>
          <a:xfrm>
            <a:off x="178135" y="2082614"/>
            <a:ext cx="3927804" cy="3586208"/>
          </a:xfrm>
          <a:solidFill>
            <a:schemeClr val="accent2"/>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4158259" y="2082614"/>
            <a:ext cx="3927804" cy="3586208"/>
          </a:xfrm>
          <a:solidFill>
            <a:schemeClr val="accent3"/>
          </a:solidFill>
          <a:ln>
            <a:noFill/>
          </a:ln>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p:cNvSpPr>
            <a:spLocks noGrp="1"/>
          </p:cNvSpPr>
          <p:nvPr>
            <p:ph type="body" sz="quarter" idx="12"/>
          </p:nvPr>
        </p:nvSpPr>
        <p:spPr>
          <a:xfrm>
            <a:off x="8138382" y="2082614"/>
            <a:ext cx="3875483" cy="3586208"/>
          </a:xfrm>
          <a:solidFill>
            <a:schemeClr val="accent1"/>
          </a:solidFill>
        </p:spPr>
        <p:txBody>
          <a:bodyPr wrap="square" tIns="146304" bIns="146304">
            <a:noAutofit/>
          </a:bodyPr>
          <a:lstStyle>
            <a:lvl1pPr marL="0" indent="0">
              <a:spcBef>
                <a:spcPts val="1200"/>
              </a:spcBef>
              <a:buClr>
                <a:schemeClr val="tx1"/>
              </a:buClr>
              <a:buFont typeface="Wingdings" pitchFamily="2" charset="2"/>
              <a:buNone/>
              <a:defRPr sz="3920">
                <a:solidFill>
                  <a:schemeClr val="bg1"/>
                </a:solidFill>
              </a:defRPr>
            </a:lvl1pPr>
            <a:lvl2pPr marL="0" indent="0">
              <a:spcBef>
                <a:spcPts val="1059"/>
              </a:spcBef>
              <a:buNone/>
              <a:defRPr sz="1961">
                <a:solidFill>
                  <a:schemeClr val="bg1"/>
                </a:solidFill>
              </a:defRPr>
            </a:lvl2pPr>
            <a:lvl3pPr marL="227104" indent="0">
              <a:buNone/>
              <a:tabLst/>
              <a:defRPr sz="1961">
                <a:solidFill>
                  <a:schemeClr val="bg1"/>
                </a:solidFill>
              </a:defRPr>
            </a:lvl3pPr>
            <a:lvl4pPr marL="451097" indent="0">
              <a:buNone/>
              <a:defRPr>
                <a:solidFill>
                  <a:schemeClr val="bg1"/>
                </a:solidFill>
              </a:defRPr>
            </a:lvl4pPr>
            <a:lvl5pPr marL="671979"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7888019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Sampl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94C3A-647A-4380-8F58-7DACBC37B8D6}"/>
              </a:ext>
            </a:extLst>
          </p:cNvPr>
          <p:cNvSpPr>
            <a:spLocks noGrp="1"/>
          </p:cNvSpPr>
          <p:nvPr>
            <p:ph type="title"/>
          </p:nvPr>
        </p:nvSpPr>
        <p:spPr/>
        <p:txBody>
          <a:bodyPr/>
          <a:lstStyle/>
          <a:p>
            <a:r>
              <a:rPr lang="en-US"/>
              <a:t>Click to edit Master title style</a:t>
            </a:r>
          </a:p>
        </p:txBody>
      </p:sp>
      <p:sp>
        <p:nvSpPr>
          <p:cNvPr id="3" name="TextBox 2">
            <a:extLst>
              <a:ext uri="{FF2B5EF4-FFF2-40B4-BE49-F238E27FC236}">
                <a16:creationId xmlns:a16="http://schemas.microsoft.com/office/drawing/2014/main" id="{E231ED1D-3304-42EE-8EF4-679A6BE4CBA5}"/>
              </a:ext>
            </a:extLst>
          </p:cNvPr>
          <p:cNvSpPr txBox="1"/>
          <p:nvPr userDrawn="1"/>
        </p:nvSpPr>
        <p:spPr>
          <a:xfrm>
            <a:off x="269240" y="1459523"/>
            <a:ext cx="11655840"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latin typeface="Consolas" panose="020B0609020204030204" pitchFamily="49" charset="0"/>
              </a:rPr>
              <a:t>Code Sample</a:t>
            </a:r>
          </a:p>
        </p:txBody>
      </p:sp>
    </p:spTree>
    <p:extLst>
      <p:ext uri="{BB962C8B-B14F-4D97-AF65-F5344CB8AC3E}">
        <p14:creationId xmlns:p14="http://schemas.microsoft.com/office/powerpoint/2010/main" val="322590868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nnouncement">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716807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99697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459443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ekst na dole">
    <p:spTree>
      <p:nvGrpSpPr>
        <p:cNvPr id="1" name=""/>
        <p:cNvGrpSpPr/>
        <p:nvPr/>
      </p:nvGrpSpPr>
      <p:grpSpPr>
        <a:xfrm>
          <a:off x="0" y="0"/>
          <a:ext cx="0" cy="0"/>
          <a:chOff x="0" y="0"/>
          <a:chExt cx="0" cy="0"/>
        </a:xfrm>
      </p:grpSpPr>
      <p:sp>
        <p:nvSpPr>
          <p:cNvPr id="16" name="Symbol zastępczy zawartości 15"/>
          <p:cNvSpPr>
            <a:spLocks noGrp="1"/>
          </p:cNvSpPr>
          <p:nvPr>
            <p:ph sz="quarter" idx="10" hasCustomPrompt="1"/>
          </p:nvPr>
        </p:nvSpPr>
        <p:spPr>
          <a:xfrm>
            <a:off x="753316" y="1071470"/>
            <a:ext cx="10838609" cy="520326"/>
          </a:xfrm>
          <a:prstGeom prst="rect">
            <a:avLst/>
          </a:prstGeom>
        </p:spPr>
        <p:txBody>
          <a:bodyPr/>
          <a:lstStyle>
            <a:lvl1pPr marL="0" indent="0">
              <a:buNone/>
              <a:defRPr sz="3600" baseline="0">
                <a:latin typeface="Segoe UI" panose="020B0502040204020203" pitchFamily="34" charset="0"/>
                <a:cs typeface="Segoe UI" panose="020B0502040204020203" pitchFamily="34" charset="0"/>
              </a:defRPr>
            </a:lvl1pPr>
          </a:lstStyle>
          <a:p>
            <a:pPr lvl="0"/>
            <a:r>
              <a:rPr lang="pl-PL" dirty="0"/>
              <a:t>Edytuj nagłówek slajdu</a:t>
            </a:r>
          </a:p>
        </p:txBody>
      </p:sp>
      <p:sp>
        <p:nvSpPr>
          <p:cNvPr id="18" name="Symbol zastępczy zawartości 17"/>
          <p:cNvSpPr>
            <a:spLocks noGrp="1"/>
          </p:cNvSpPr>
          <p:nvPr>
            <p:ph sz="quarter" idx="11" hasCustomPrompt="1"/>
          </p:nvPr>
        </p:nvSpPr>
        <p:spPr>
          <a:xfrm>
            <a:off x="753316" y="1825062"/>
            <a:ext cx="10838609" cy="4074270"/>
          </a:xfrm>
          <a:prstGeom prst="rect">
            <a:avLst/>
          </a:prstGeom>
        </p:spPr>
        <p:txBody>
          <a:bodyPr/>
          <a:lstStyle>
            <a:lvl1pPr marL="0" indent="0">
              <a:buNone/>
              <a:defRPr sz="1800">
                <a:latin typeface="Gill Sans MT" panose="020B0502020104020203" pitchFamily="34" charset="0"/>
              </a:defRPr>
            </a:lvl1pPr>
          </a:lstStyle>
          <a:p>
            <a:pPr lvl="0"/>
            <a:r>
              <a:rPr lang="pl-PL" dirty="0"/>
              <a:t>Kliknij aby edytować treść slajdu</a:t>
            </a:r>
          </a:p>
        </p:txBody>
      </p:sp>
      <p:sp>
        <p:nvSpPr>
          <p:cNvPr id="6" name="Prostokąt 7">
            <a:extLst>
              <a:ext uri="{FF2B5EF4-FFF2-40B4-BE49-F238E27FC236}">
                <a16:creationId xmlns:a16="http://schemas.microsoft.com/office/drawing/2014/main" id="{4B2B1CCB-4E82-4955-B3C6-F7459DE17DDA}"/>
              </a:ext>
            </a:extLst>
          </p:cNvPr>
          <p:cNvSpPr/>
          <p:nvPr/>
        </p:nvSpPr>
        <p:spPr>
          <a:xfrm rot="5400000">
            <a:off x="5676900" y="-5676898"/>
            <a:ext cx="838203" cy="12192000"/>
          </a:xfrm>
          <a:prstGeom prst="rect">
            <a:avLst/>
          </a:prstGeom>
          <a:gradFill>
            <a:gsLst>
              <a:gs pos="0">
                <a:schemeClr val="accent1">
                  <a:lumMod val="5000"/>
                  <a:lumOff val="95000"/>
                </a:schemeClr>
              </a:gs>
              <a:gs pos="74000">
                <a:srgbClr val="9F658B"/>
              </a:gs>
              <a:gs pos="83000">
                <a:srgbClr val="9F658B"/>
              </a:gs>
              <a:gs pos="100000">
                <a:srgbClr val="9F658B"/>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sz="1600"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242723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C4A2F-5156-4360-8DD6-5A97E5E2AF6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3D59CF-4105-417F-AF8A-0D5B368210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5D5F4D-F269-4775-A0AA-3F64A998C7B8}"/>
              </a:ext>
            </a:extLst>
          </p:cNvPr>
          <p:cNvSpPr>
            <a:spLocks noGrp="1"/>
          </p:cNvSpPr>
          <p:nvPr>
            <p:ph type="dt" sz="half" idx="10"/>
          </p:nvPr>
        </p:nvSpPr>
        <p:spPr/>
        <p:txBody>
          <a:bodyPr/>
          <a:lstStyle/>
          <a:p>
            <a:fld id="{DC9987EF-7F1C-4189-8BD3-D125612E9C3F}" type="datetimeFigureOut">
              <a:rPr lang="en-US" smtClean="0"/>
              <a:t>7/7/2020</a:t>
            </a:fld>
            <a:endParaRPr lang="en-US"/>
          </a:p>
        </p:txBody>
      </p:sp>
      <p:sp>
        <p:nvSpPr>
          <p:cNvPr id="5" name="Footer Placeholder 4">
            <a:extLst>
              <a:ext uri="{FF2B5EF4-FFF2-40B4-BE49-F238E27FC236}">
                <a16:creationId xmlns:a16="http://schemas.microsoft.com/office/drawing/2014/main" id="{6003B821-BCD4-4B41-A675-F1E8466B65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383F68-7A81-48C8-940D-99B60186771E}"/>
              </a:ext>
            </a:extLst>
          </p:cNvPr>
          <p:cNvSpPr>
            <a:spLocks noGrp="1"/>
          </p:cNvSpPr>
          <p:nvPr>
            <p:ph type="sldNum" sz="quarter" idx="12"/>
          </p:nvPr>
        </p:nvSpPr>
        <p:spPr/>
        <p:txBody>
          <a:bodyPr/>
          <a:lstStyle/>
          <a:p>
            <a:fld id="{C04A0C2E-8545-4A2E-A800-B307FF239CD2}" type="slidenum">
              <a:rPr lang="en-US" smtClean="0"/>
              <a:t>‹#›</a:t>
            </a:fld>
            <a:endParaRPr lang="en-US"/>
          </a:p>
        </p:txBody>
      </p:sp>
    </p:spTree>
    <p:extLst>
      <p:ext uri="{BB962C8B-B14F-4D97-AF65-F5344CB8AC3E}">
        <p14:creationId xmlns:p14="http://schemas.microsoft.com/office/powerpoint/2010/main" val="20299103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Pusty slaj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14387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1_Treść na całej stronie">
    <p:spTree>
      <p:nvGrpSpPr>
        <p:cNvPr id="1" name=""/>
        <p:cNvGrpSpPr/>
        <p:nvPr/>
      </p:nvGrpSpPr>
      <p:grpSpPr>
        <a:xfrm>
          <a:off x="0" y="0"/>
          <a:ext cx="0" cy="0"/>
          <a:chOff x="0" y="0"/>
          <a:chExt cx="0" cy="0"/>
        </a:xfrm>
      </p:grpSpPr>
      <p:sp>
        <p:nvSpPr>
          <p:cNvPr id="5" name="Symbol zastępczy zawartości 15">
            <a:extLst>
              <a:ext uri="{FF2B5EF4-FFF2-40B4-BE49-F238E27FC236}">
                <a16:creationId xmlns:a16="http://schemas.microsoft.com/office/drawing/2014/main" id="{631C000D-3C9C-4AD8-9E41-17FE186C1198}"/>
              </a:ext>
            </a:extLst>
          </p:cNvPr>
          <p:cNvSpPr>
            <a:spLocks noGrp="1"/>
          </p:cNvSpPr>
          <p:nvPr>
            <p:ph sz="quarter" idx="10" hasCustomPrompt="1"/>
          </p:nvPr>
        </p:nvSpPr>
        <p:spPr>
          <a:xfrm>
            <a:off x="753316" y="1071470"/>
            <a:ext cx="10838609" cy="520326"/>
          </a:xfrm>
          <a:prstGeom prst="rect">
            <a:avLst/>
          </a:prstGeom>
        </p:spPr>
        <p:txBody>
          <a:bodyPr/>
          <a:lstStyle>
            <a:lvl1pPr marL="0" indent="0">
              <a:buNone/>
              <a:defRPr sz="3600" baseline="0">
                <a:latin typeface="Segoe UI" panose="020B0502040204020203" pitchFamily="34" charset="0"/>
                <a:cs typeface="Segoe UI" panose="020B0502040204020203" pitchFamily="34" charset="0"/>
              </a:defRPr>
            </a:lvl1pPr>
          </a:lstStyle>
          <a:p>
            <a:pPr lvl="0"/>
            <a:r>
              <a:rPr lang="pl-PL" dirty="0"/>
              <a:t>Edytuj nagłówek slajdu</a:t>
            </a:r>
          </a:p>
        </p:txBody>
      </p:sp>
      <p:sp>
        <p:nvSpPr>
          <p:cNvPr id="6" name="Symbol zastępczy zawartości 17">
            <a:extLst>
              <a:ext uri="{FF2B5EF4-FFF2-40B4-BE49-F238E27FC236}">
                <a16:creationId xmlns:a16="http://schemas.microsoft.com/office/drawing/2014/main" id="{F911F6EC-D36B-4979-8F26-2230EB975D88}"/>
              </a:ext>
            </a:extLst>
          </p:cNvPr>
          <p:cNvSpPr>
            <a:spLocks noGrp="1"/>
          </p:cNvSpPr>
          <p:nvPr>
            <p:ph sz="quarter" idx="11" hasCustomPrompt="1"/>
          </p:nvPr>
        </p:nvSpPr>
        <p:spPr>
          <a:xfrm>
            <a:off x="753316" y="1825061"/>
            <a:ext cx="10838609" cy="4337613"/>
          </a:xfrm>
          <a:prstGeom prst="rect">
            <a:avLst/>
          </a:prstGeom>
        </p:spPr>
        <p:txBody>
          <a:bodyPr/>
          <a:lstStyle>
            <a:lvl1pPr marL="0" indent="0">
              <a:buNone/>
              <a:defRPr sz="1800">
                <a:latin typeface="Gill Sans MT" panose="020B0502020104020203" pitchFamily="34" charset="0"/>
              </a:defRPr>
            </a:lvl1pPr>
          </a:lstStyle>
          <a:p>
            <a:pPr lvl="0"/>
            <a:r>
              <a:rPr lang="pl-PL" dirty="0"/>
              <a:t>Kliknij aby edytować treść slajdu</a:t>
            </a:r>
          </a:p>
        </p:txBody>
      </p:sp>
    </p:spTree>
    <p:extLst>
      <p:ext uri="{BB962C8B-B14F-4D97-AF65-F5344CB8AC3E}">
        <p14:creationId xmlns:p14="http://schemas.microsoft.com/office/powerpoint/2010/main" val="1224578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1">
    <p:bg>
      <p:bgPr>
        <a:solidFill>
          <a:schemeClr val="bg2"/>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3" name="Title 1"/>
          <p:cNvSpPr>
            <a:spLocks noGrp="1"/>
          </p:cNvSpPr>
          <p:nvPr>
            <p:ph type="title" hasCustomPrompt="1"/>
          </p:nvPr>
        </p:nvSpPr>
        <p:spPr>
          <a:xfrm>
            <a:off x="543147" y="2084187"/>
            <a:ext cx="9860610"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4" name="Text Placeholder 4"/>
          <p:cNvSpPr>
            <a:spLocks noGrp="1"/>
          </p:cNvSpPr>
          <p:nvPr>
            <p:ph type="body" sz="quarter" idx="12" hasCustomPrompt="1"/>
          </p:nvPr>
        </p:nvSpPr>
        <p:spPr>
          <a:xfrm>
            <a:off x="543146" y="3878574"/>
            <a:ext cx="9860611"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3" name="Group 2">
            <a:extLst>
              <a:ext uri="{FF2B5EF4-FFF2-40B4-BE49-F238E27FC236}">
                <a16:creationId xmlns:a16="http://schemas.microsoft.com/office/drawing/2014/main" id="{3AAD6D8B-19E8-4D03-AF4A-2ECBD7219199}"/>
              </a:ext>
            </a:extLst>
          </p:cNvPr>
          <p:cNvGrpSpPr/>
          <p:nvPr userDrawn="1"/>
        </p:nvGrpSpPr>
        <p:grpSpPr>
          <a:xfrm>
            <a:off x="3019127" y="448578"/>
            <a:ext cx="9646191" cy="6621296"/>
            <a:chOff x="3019127" y="448578"/>
            <a:chExt cx="9646191" cy="6621296"/>
          </a:xfrm>
        </p:grpSpPr>
        <p:pic>
          <p:nvPicPr>
            <p:cNvPr id="5" name="Picture 4">
              <a:extLst>
                <a:ext uri="{FF2B5EF4-FFF2-40B4-BE49-F238E27FC236}">
                  <a16:creationId xmlns:a16="http://schemas.microsoft.com/office/drawing/2014/main" id="{ACCB7245-0950-4F4D-A2A6-296384195082}"/>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2" name="TextBox 1">
              <a:extLst>
                <a:ext uri="{FF2B5EF4-FFF2-40B4-BE49-F238E27FC236}">
                  <a16:creationId xmlns:a16="http://schemas.microsoft.com/office/drawing/2014/main" id="{ABA4263D-8DDB-49FB-AF7F-346C7DC7B3F9}"/>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spTree>
    <p:extLst>
      <p:ext uri="{BB962C8B-B14F-4D97-AF65-F5344CB8AC3E}">
        <p14:creationId xmlns:p14="http://schemas.microsoft.com/office/powerpoint/2010/main" val="8675006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920690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8795032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712047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1"/>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grpSp>
        <p:nvGrpSpPr>
          <p:cNvPr id="5" name="Group 4">
            <a:extLst>
              <a:ext uri="{FF2B5EF4-FFF2-40B4-BE49-F238E27FC236}">
                <a16:creationId xmlns:a16="http://schemas.microsoft.com/office/drawing/2014/main" id="{90EF4A5C-345F-488C-AC5E-0AF3B8376036}"/>
              </a:ext>
            </a:extLst>
          </p:cNvPr>
          <p:cNvGrpSpPr/>
          <p:nvPr userDrawn="1"/>
        </p:nvGrpSpPr>
        <p:grpSpPr>
          <a:xfrm>
            <a:off x="3019127" y="448578"/>
            <a:ext cx="9646191" cy="6621296"/>
            <a:chOff x="3019127" y="448578"/>
            <a:chExt cx="9646191" cy="6621296"/>
          </a:xfrm>
        </p:grpSpPr>
        <p:pic>
          <p:nvPicPr>
            <p:cNvPr id="7" name="Picture 6">
              <a:extLst>
                <a:ext uri="{FF2B5EF4-FFF2-40B4-BE49-F238E27FC236}">
                  <a16:creationId xmlns:a16="http://schemas.microsoft.com/office/drawing/2014/main" id="{CC8E3C5F-48E2-412C-A5AF-F85384D5EE53}"/>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8" name="TextBox 7">
              <a:extLst>
                <a:ext uri="{FF2B5EF4-FFF2-40B4-BE49-F238E27FC236}">
                  <a16:creationId xmlns:a16="http://schemas.microsoft.com/office/drawing/2014/main" id="{0A9EAD12-9B65-48D0-91A3-85F3DD932746}"/>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spTree>
    <p:extLst>
      <p:ext uri="{BB962C8B-B14F-4D97-AF65-F5344CB8AC3E}">
        <p14:creationId xmlns:p14="http://schemas.microsoft.com/office/powerpoint/2010/main" val="32871446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dirty="0"/>
              <a:t>Demo</a:t>
            </a:r>
          </a:p>
        </p:txBody>
      </p:sp>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97550BA1-B17C-488A-B13B-EAE642576B33}"/>
              </a:ext>
            </a:extLst>
          </p:cNvPr>
          <p:cNvGrpSpPr/>
          <p:nvPr userDrawn="1"/>
        </p:nvGrpSpPr>
        <p:grpSpPr>
          <a:xfrm>
            <a:off x="2112911" y="118352"/>
            <a:ext cx="9646191" cy="6621296"/>
            <a:chOff x="3019127" y="448578"/>
            <a:chExt cx="9646191" cy="6621296"/>
          </a:xfrm>
        </p:grpSpPr>
        <p:pic>
          <p:nvPicPr>
            <p:cNvPr id="8" name="Picture 7">
              <a:extLst>
                <a:ext uri="{FF2B5EF4-FFF2-40B4-BE49-F238E27FC236}">
                  <a16:creationId xmlns:a16="http://schemas.microsoft.com/office/drawing/2014/main" id="{26C5F131-CDD3-4833-8C45-E235D5E9F73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sp>
          <p:nvSpPr>
            <p:cNvPr id="9" name="TextBox 8">
              <a:extLst>
                <a:ext uri="{FF2B5EF4-FFF2-40B4-BE49-F238E27FC236}">
                  <a16:creationId xmlns:a16="http://schemas.microsoft.com/office/drawing/2014/main" id="{9DBC19F9-263B-4FF9-BEAE-41F5BF5689F3}"/>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a:solidFill>
                    <a:schemeClr val="tx2">
                      <a:alpha val="49000"/>
                    </a:schemeClr>
                  </a:solidFill>
                </a:rPr>
                <a:t>.NET</a:t>
              </a:r>
            </a:p>
          </p:txBody>
        </p:sp>
      </p:grpSp>
    </p:spTree>
    <p:extLst>
      <p:ext uri="{BB962C8B-B14F-4D97-AF65-F5344CB8AC3E}">
        <p14:creationId xmlns:p14="http://schemas.microsoft.com/office/powerpoint/2010/main" val="39443561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pic>
        <p:nvPicPr>
          <p:cNvPr id="17" name="Picture 16">
            <a:extLst>
              <a:ext uri="{FF2B5EF4-FFF2-40B4-BE49-F238E27FC236}">
                <a16:creationId xmlns:a16="http://schemas.microsoft.com/office/drawing/2014/main" id="{14FDA669-E474-4468-AC09-ED6F4A19D7A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09404" y="448578"/>
            <a:ext cx="9172873" cy="6621296"/>
          </a:xfrm>
          <a:prstGeom prst="rect">
            <a:avLst/>
          </a:prstGeom>
        </p:spPr>
      </p:pic>
      <p:sp>
        <p:nvSpPr>
          <p:cNvPr id="18" name="TextBox 17">
            <a:extLst>
              <a:ext uri="{FF2B5EF4-FFF2-40B4-BE49-F238E27FC236}">
                <a16:creationId xmlns:a16="http://schemas.microsoft.com/office/drawing/2014/main" id="{64B34822-29D0-402A-B058-E76EB9B985CC}"/>
              </a:ext>
            </a:extLst>
          </p:cNvPr>
          <p:cNvSpPr txBox="1"/>
          <p:nvPr userDrawn="1"/>
        </p:nvSpPr>
        <p:spPr>
          <a:xfrm>
            <a:off x="10792557" y="3506769"/>
            <a:ext cx="1872761" cy="7940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3600" b="0" i="0" u="none" strike="noStrike" kern="0" cap="none" spc="0" normalizeH="0" baseline="0" noProof="0" dirty="0">
                <a:ln>
                  <a:noFill/>
                </a:ln>
                <a:solidFill>
                  <a:srgbClr val="F2F2F2">
                    <a:alpha val="49000"/>
                  </a:srgbClr>
                </a:solidFill>
                <a:effectLst/>
                <a:uLnTx/>
                <a:uFillTx/>
              </a:rPr>
              <a:t>.NET</a:t>
            </a:r>
          </a:p>
        </p:txBody>
      </p:sp>
    </p:spTree>
    <p:extLst>
      <p:ext uri="{BB962C8B-B14F-4D97-AF65-F5344CB8AC3E}">
        <p14:creationId xmlns:p14="http://schemas.microsoft.com/office/powerpoint/2010/main" val="13827421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8044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60386540"/>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 id="2147483770" r:id="rId17"/>
    <p:sldLayoutId id="2147483771" r:id="rId18"/>
    <p:sldLayoutId id="2147483772"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12factor.net/codebase" TargetMode="External"/><Relationship Id="rId7" Type="http://schemas.openxmlformats.org/officeDocument/2006/relationships/hyperlink" Target="https://12factor.net/build-release-run"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hyperlink" Target="https://12factor.net/backing-services" TargetMode="External"/><Relationship Id="rId5" Type="http://schemas.openxmlformats.org/officeDocument/2006/relationships/hyperlink" Target="https://12factor.net/config" TargetMode="External"/><Relationship Id="rId4" Type="http://schemas.openxmlformats.org/officeDocument/2006/relationships/hyperlink" Target="https://12factor.net/dependencies"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12factor.net/processes"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hyperlink" Target="https://12factor.net/disposability" TargetMode="External"/><Relationship Id="rId5" Type="http://schemas.openxmlformats.org/officeDocument/2006/relationships/hyperlink" Target="https://12factor.net/concurrency" TargetMode="External"/><Relationship Id="rId4" Type="http://schemas.openxmlformats.org/officeDocument/2006/relationships/hyperlink" Target="https://12factor.net/port-binding"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12factor.net/dev-prod-parity"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hyperlink" Target="https://12factor.net/admin-processes" TargetMode="External"/><Relationship Id="rId4" Type="http://schemas.openxmlformats.org/officeDocument/2006/relationships/hyperlink" Target="https://12factor.net/log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6.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7.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7.xml"/><Relationship Id="rId6" Type="http://schemas.openxmlformats.org/officeDocument/2006/relationships/image" Target="../media/image8.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9.pn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14.png"/><Relationship Id="rId11" Type="http://schemas.openxmlformats.org/officeDocument/2006/relationships/image" Target="../media/image17.png"/><Relationship Id="rId5" Type="http://schemas.openxmlformats.org/officeDocument/2006/relationships/image" Target="../media/image13.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C7287-25EE-41A6-A2BD-D98C5ADAF8E3}"/>
              </a:ext>
            </a:extLst>
          </p:cNvPr>
          <p:cNvSpPr>
            <a:spLocks noGrp="1"/>
          </p:cNvSpPr>
          <p:nvPr>
            <p:ph type="title"/>
          </p:nvPr>
        </p:nvSpPr>
        <p:spPr/>
        <p:txBody>
          <a:bodyPr/>
          <a:lstStyle/>
          <a:p>
            <a:r>
              <a:rPr lang="en-US" dirty="0"/>
              <a:t>Microservices, monoliths, docker</a:t>
            </a:r>
          </a:p>
        </p:txBody>
      </p:sp>
      <p:sp>
        <p:nvSpPr>
          <p:cNvPr id="6" name="Text Placeholder 5">
            <a:extLst>
              <a:ext uri="{FF2B5EF4-FFF2-40B4-BE49-F238E27FC236}">
                <a16:creationId xmlns:a16="http://schemas.microsoft.com/office/drawing/2014/main" id="{96E30D7E-0B54-4079-928E-0FF0F0AE4050}"/>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3692352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2162BA0-CB79-4E2F-BF6A-E4CB7722E452}"/>
              </a:ext>
            </a:extLst>
          </p:cNvPr>
          <p:cNvSpPr>
            <a:spLocks noGrp="1"/>
          </p:cNvSpPr>
          <p:nvPr>
            <p:ph sz="quarter" idx="10"/>
          </p:nvPr>
        </p:nvSpPr>
        <p:spPr/>
        <p:txBody>
          <a:bodyPr/>
          <a:lstStyle/>
          <a:p>
            <a:endParaRPr lang="en-US"/>
          </a:p>
        </p:txBody>
      </p:sp>
      <p:sp>
        <p:nvSpPr>
          <p:cNvPr id="3" name="Content Placeholder 2">
            <a:extLst>
              <a:ext uri="{FF2B5EF4-FFF2-40B4-BE49-F238E27FC236}">
                <a16:creationId xmlns:a16="http://schemas.microsoft.com/office/drawing/2014/main" id="{3C8035F7-12C6-4928-9EE1-2BD0C07E6458}"/>
              </a:ext>
            </a:extLst>
          </p:cNvPr>
          <p:cNvSpPr>
            <a:spLocks noGrp="1"/>
          </p:cNvSpPr>
          <p:nvPr>
            <p:ph sz="quarter" idx="11"/>
          </p:nvPr>
        </p:nvSpPr>
        <p:spPr>
          <a:xfrm>
            <a:off x="753317" y="1825061"/>
            <a:ext cx="6035242" cy="4337613"/>
          </a:xfrm>
        </p:spPr>
        <p:txBody>
          <a:bodyPr/>
          <a:lstStyle/>
          <a:p>
            <a:pPr marL="285750" indent="-285750">
              <a:buFont typeface="Arial" panose="020B0604020202020204" pitchFamily="34" charset="0"/>
              <a:buChar char="•"/>
            </a:pPr>
            <a:endParaRPr lang="en-US" sz="2800" dirty="0">
              <a:cs typeface="Segoe UI" panose="020B0502040204020203" pitchFamily="34" charset="0"/>
            </a:endParaRPr>
          </a:p>
          <a:p>
            <a:pPr marL="285750" indent="-285750">
              <a:buFont typeface="Arial" panose="020B0604020202020204" pitchFamily="34" charset="0"/>
              <a:buChar char="•"/>
            </a:pPr>
            <a:r>
              <a:rPr lang="en-US" sz="2800" dirty="0">
                <a:cs typeface="Segoe UI" panose="020B0502040204020203" pitchFamily="34" charset="0"/>
              </a:rPr>
              <a:t>VSTS user (free of charge) </a:t>
            </a:r>
          </a:p>
          <a:p>
            <a:pPr marL="285750" indent="-285750">
              <a:buFont typeface="Arial" panose="020B0604020202020204" pitchFamily="34" charset="0"/>
              <a:buChar char="•"/>
            </a:pPr>
            <a:r>
              <a:rPr lang="en-US" sz="2800" dirty="0">
                <a:latin typeface="Segoe UI Semibold" panose="020B0702040204020203" pitchFamily="34" charset="0"/>
                <a:cs typeface="Segoe UI Semibold" panose="020B0702040204020203" pitchFamily="34" charset="0"/>
              </a:rPr>
              <a:t>1</a:t>
            </a:r>
            <a:r>
              <a:rPr lang="en-US" sz="2800" dirty="0">
                <a:cs typeface="Segoe UI" panose="020B0502040204020203" pitchFamily="34" charset="0"/>
              </a:rPr>
              <a:t>/active MSDN subscriber private build agent</a:t>
            </a:r>
          </a:p>
          <a:p>
            <a:pPr marL="285750" indent="-285750">
              <a:buFont typeface="Arial" panose="020B0604020202020204" pitchFamily="34" charset="0"/>
              <a:buChar char="•"/>
            </a:pPr>
            <a:r>
              <a:rPr lang="en-US" sz="2800" dirty="0">
                <a:latin typeface="Segoe UI Semibold" panose="020B0702040204020203" pitchFamily="34" charset="0"/>
                <a:cs typeface="Segoe UI Semibold" panose="020B0702040204020203" pitchFamily="34" charset="0"/>
              </a:rPr>
              <a:t>150</a:t>
            </a:r>
            <a:r>
              <a:rPr lang="en-US" sz="2800" dirty="0">
                <a:cs typeface="Segoe UI" panose="020B0502040204020203" pitchFamily="34" charset="0"/>
              </a:rPr>
              <a:t>$ (or 50$) per month  Azure subscription credits </a:t>
            </a:r>
          </a:p>
          <a:p>
            <a:pPr marL="1028700" lvl="1" indent="-342900"/>
            <a:r>
              <a:rPr lang="en-US" dirty="0">
                <a:latin typeface="Gill Sans MT" panose="020B0502020104020203" pitchFamily="34" charset="0"/>
                <a:cs typeface="Segoe UI" panose="020B0502040204020203" pitchFamily="34" charset="0"/>
              </a:rPr>
              <a:t>free VM that can be agent starting at 8$/month</a:t>
            </a:r>
            <a:endParaRPr lang="en-US" sz="3200" dirty="0">
              <a:latin typeface="Gill Sans MT" panose="020B0502020104020203" pitchFamily="34" charset="0"/>
              <a:cs typeface="Segoe UI" panose="020B0502040204020203" pitchFamily="34" charset="0"/>
            </a:endParaRPr>
          </a:p>
          <a:p>
            <a:pPr marL="285750" indent="-285750">
              <a:buFont typeface="Arial" panose="020B0604020202020204" pitchFamily="34" charset="0"/>
              <a:buChar char="•"/>
            </a:pPr>
            <a:endParaRPr lang="en-US" sz="2800" dirty="0">
              <a:cs typeface="Segoe UI" panose="020B0502040204020203" pitchFamily="34" charset="0"/>
            </a:endParaRPr>
          </a:p>
        </p:txBody>
      </p:sp>
      <p:pic>
        <p:nvPicPr>
          <p:cNvPr id="4" name="Picture 3">
            <a:extLst>
              <a:ext uri="{FF2B5EF4-FFF2-40B4-BE49-F238E27FC236}">
                <a16:creationId xmlns:a16="http://schemas.microsoft.com/office/drawing/2014/main" id="{83061795-C112-4B88-A83D-782A98EA1A8D}"/>
              </a:ext>
            </a:extLst>
          </p:cNvPr>
          <p:cNvPicPr>
            <a:picLocks noChangeAspect="1"/>
          </p:cNvPicPr>
          <p:nvPr/>
        </p:nvPicPr>
        <p:blipFill>
          <a:blip r:embed="rId3"/>
          <a:stretch>
            <a:fillRect/>
          </a:stretch>
        </p:blipFill>
        <p:spPr>
          <a:xfrm>
            <a:off x="0" y="0"/>
            <a:ext cx="12192000" cy="1687847"/>
          </a:xfrm>
          <a:prstGeom prst="rect">
            <a:avLst/>
          </a:prstGeom>
        </p:spPr>
      </p:pic>
      <p:pic>
        <p:nvPicPr>
          <p:cNvPr id="5" name="Picture 4">
            <a:extLst>
              <a:ext uri="{FF2B5EF4-FFF2-40B4-BE49-F238E27FC236}">
                <a16:creationId xmlns:a16="http://schemas.microsoft.com/office/drawing/2014/main" id="{1B501B37-8057-4CB1-B56D-215924A5FD9F}"/>
              </a:ext>
            </a:extLst>
          </p:cNvPr>
          <p:cNvPicPr>
            <a:picLocks noChangeAspect="1"/>
          </p:cNvPicPr>
          <p:nvPr/>
        </p:nvPicPr>
        <p:blipFill>
          <a:blip r:embed="rId4"/>
          <a:stretch>
            <a:fillRect/>
          </a:stretch>
        </p:blipFill>
        <p:spPr>
          <a:xfrm>
            <a:off x="6788558" y="2663266"/>
            <a:ext cx="5374551" cy="4140906"/>
          </a:xfrm>
          <a:prstGeom prst="rect">
            <a:avLst/>
          </a:prstGeom>
        </p:spPr>
      </p:pic>
    </p:spTree>
    <p:extLst>
      <p:ext uri="{BB962C8B-B14F-4D97-AF65-F5344CB8AC3E}">
        <p14:creationId xmlns:p14="http://schemas.microsoft.com/office/powerpoint/2010/main" val="4138647076"/>
      </p:ext>
    </p:extLst>
  </p:cSld>
  <p:clrMapOvr>
    <a:masterClrMapping/>
  </p:clrMapOvr>
  <p:transition>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A84E-5E33-499A-BCB4-077CBE81DD98}"/>
              </a:ext>
            </a:extLst>
          </p:cNvPr>
          <p:cNvSpPr>
            <a:spLocks noGrp="1"/>
          </p:cNvSpPr>
          <p:nvPr>
            <p:ph type="title"/>
          </p:nvPr>
        </p:nvSpPr>
        <p:spPr/>
        <p:txBody>
          <a:bodyPr/>
          <a:lstStyle/>
          <a:p>
            <a:r>
              <a:rPr lang="en-US" dirty="0"/>
              <a:t>Architecture</a:t>
            </a:r>
          </a:p>
        </p:txBody>
      </p:sp>
      <p:sp>
        <p:nvSpPr>
          <p:cNvPr id="3" name="Text Placeholder 2">
            <a:extLst>
              <a:ext uri="{FF2B5EF4-FFF2-40B4-BE49-F238E27FC236}">
                <a16:creationId xmlns:a16="http://schemas.microsoft.com/office/drawing/2014/main" id="{DA92501E-0063-4C82-901F-33BCF10F69D0}"/>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2317429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000461"/>
            <a:ext cx="11653523" cy="6289927"/>
          </a:xfrm>
        </p:spPr>
        <p:txBody>
          <a:bodyPr/>
          <a:lstStyle/>
          <a:p>
            <a:pPr marL="342900" indent="-342900">
              <a:lnSpc>
                <a:spcPct val="100000"/>
              </a:lnSpc>
              <a:spcBef>
                <a:spcPts val="1001"/>
              </a:spcBef>
            </a:pPr>
            <a:r>
              <a:rPr lang="en-US" sz="3600" spc="-1" dirty="0">
                <a:solidFill>
                  <a:srgbClr val="0C1937"/>
                </a:solidFill>
              </a:rPr>
              <a:t>Spaghetti</a:t>
            </a:r>
          </a:p>
          <a:p>
            <a:pPr marL="791093" lvl="2" indent="-342900">
              <a:lnSpc>
                <a:spcPct val="100000"/>
              </a:lnSpc>
              <a:spcBef>
                <a:spcPts val="1001"/>
              </a:spcBef>
            </a:pPr>
            <a:r>
              <a:rPr lang="en-US" sz="1640" spc="-1" dirty="0">
                <a:solidFill>
                  <a:srgbClr val="0C1937"/>
                </a:solidFill>
              </a:rPr>
              <a:t>A log of copy-paste</a:t>
            </a:r>
          </a:p>
          <a:p>
            <a:pPr marL="791093" lvl="2" indent="-342900">
              <a:lnSpc>
                <a:spcPct val="100000"/>
              </a:lnSpc>
              <a:spcBef>
                <a:spcPts val="1001"/>
              </a:spcBef>
            </a:pPr>
            <a:r>
              <a:rPr lang="en-US" sz="1640" spc="-1" dirty="0">
                <a:solidFill>
                  <a:srgbClr val="0C1937"/>
                </a:solidFill>
              </a:rPr>
              <a:t>Whole application deployed/ delivered as one piece</a:t>
            </a:r>
          </a:p>
          <a:p>
            <a:pPr marL="342900" indent="-342900">
              <a:lnSpc>
                <a:spcPct val="100000"/>
              </a:lnSpc>
              <a:spcBef>
                <a:spcPts val="1001"/>
              </a:spcBef>
            </a:pPr>
            <a:r>
              <a:rPr lang="en-US" sz="3600" spc="-1" dirty="0" err="1">
                <a:solidFill>
                  <a:srgbClr val="0C1937"/>
                </a:solidFill>
              </a:rPr>
              <a:t>Lasagne</a:t>
            </a:r>
            <a:endParaRPr lang="en-US" sz="3600" spc="-1" dirty="0">
              <a:solidFill>
                <a:srgbClr val="0C1937"/>
              </a:solidFill>
            </a:endParaRPr>
          </a:p>
          <a:p>
            <a:pPr marL="791093" lvl="2" indent="-342900">
              <a:lnSpc>
                <a:spcPct val="100000"/>
              </a:lnSpc>
              <a:spcBef>
                <a:spcPts val="1001"/>
              </a:spcBef>
            </a:pPr>
            <a:r>
              <a:rPr lang="en-US" sz="1640" spc="-1" dirty="0">
                <a:solidFill>
                  <a:srgbClr val="0C1937"/>
                </a:solidFill>
              </a:rPr>
              <a:t>3 layered architecture</a:t>
            </a:r>
          </a:p>
          <a:p>
            <a:pPr marL="791093" lvl="2" indent="-342900">
              <a:lnSpc>
                <a:spcPct val="100000"/>
              </a:lnSpc>
              <a:spcBef>
                <a:spcPts val="1001"/>
              </a:spcBef>
            </a:pPr>
            <a:r>
              <a:rPr lang="en-US" sz="1640" spc="-1" dirty="0">
                <a:solidFill>
                  <a:srgbClr val="0C1937"/>
                </a:solidFill>
              </a:rPr>
              <a:t>DB, Business Logic, Frontend – different teams, with separated responsibilities</a:t>
            </a:r>
          </a:p>
          <a:p>
            <a:pPr marL="791093" lvl="2" indent="-342900">
              <a:lnSpc>
                <a:spcPct val="100000"/>
              </a:lnSpc>
              <a:spcBef>
                <a:spcPts val="1001"/>
              </a:spcBef>
            </a:pPr>
            <a:r>
              <a:rPr lang="en-US" sz="1640" spc="-1" dirty="0">
                <a:solidFill>
                  <a:srgbClr val="0C1937"/>
                </a:solidFill>
              </a:rPr>
              <a:t>Whole application deployed/ delivered as one piece</a:t>
            </a:r>
          </a:p>
          <a:p>
            <a:pPr marL="342900" indent="-342900">
              <a:lnSpc>
                <a:spcPct val="100000"/>
              </a:lnSpc>
              <a:spcBef>
                <a:spcPts val="1001"/>
              </a:spcBef>
            </a:pPr>
            <a:r>
              <a:rPr lang="en-US" sz="3600" spc="-1" dirty="0">
                <a:solidFill>
                  <a:srgbClr val="0C1937"/>
                </a:solidFill>
              </a:rPr>
              <a:t>Ravioli</a:t>
            </a:r>
          </a:p>
          <a:p>
            <a:pPr marL="791093" lvl="2" indent="-342900">
              <a:lnSpc>
                <a:spcPct val="100000"/>
              </a:lnSpc>
              <a:spcBef>
                <a:spcPts val="1001"/>
              </a:spcBef>
            </a:pPr>
            <a:r>
              <a:rPr lang="en-US" sz="1640" spc="-1" dirty="0">
                <a:solidFill>
                  <a:srgbClr val="0C1937"/>
                </a:solidFill>
              </a:rPr>
              <a:t>Microservices</a:t>
            </a:r>
          </a:p>
          <a:p>
            <a:pPr marL="791093" lvl="2" indent="-342900">
              <a:lnSpc>
                <a:spcPct val="100000"/>
              </a:lnSpc>
              <a:spcBef>
                <a:spcPts val="1001"/>
              </a:spcBef>
            </a:pPr>
            <a:r>
              <a:rPr lang="en-US" sz="1640" spc="-1" dirty="0">
                <a:solidFill>
                  <a:srgbClr val="0C1937"/>
                </a:solidFill>
              </a:rPr>
              <a:t>Should be atomic</a:t>
            </a:r>
          </a:p>
          <a:p>
            <a:pPr marL="791093" lvl="2" indent="-342900">
              <a:lnSpc>
                <a:spcPct val="100000"/>
              </a:lnSpc>
              <a:spcBef>
                <a:spcPts val="1001"/>
              </a:spcBef>
            </a:pPr>
            <a:r>
              <a:rPr lang="en-US" sz="1640" spc="-1" dirty="0">
                <a:solidFill>
                  <a:srgbClr val="0C1937"/>
                </a:solidFill>
              </a:rPr>
              <a:t>Should implement whole functionality</a:t>
            </a:r>
          </a:p>
          <a:p>
            <a:pPr marL="791093" lvl="2" indent="-342900">
              <a:lnSpc>
                <a:spcPct val="100000"/>
              </a:lnSpc>
              <a:spcBef>
                <a:spcPts val="1001"/>
              </a:spcBef>
            </a:pPr>
            <a:r>
              <a:rPr lang="en-US" sz="1640" spc="-1" dirty="0">
                <a:solidFill>
                  <a:srgbClr val="0C1937"/>
                </a:solidFill>
              </a:rPr>
              <a:t>Cross-functional teams</a:t>
            </a:r>
          </a:p>
          <a:p>
            <a:pPr marL="791093" lvl="2" indent="-342900">
              <a:lnSpc>
                <a:spcPct val="100000"/>
              </a:lnSpc>
              <a:spcBef>
                <a:spcPts val="1001"/>
              </a:spcBef>
            </a:pPr>
            <a:r>
              <a:rPr lang="en-US" sz="1640" spc="-1" dirty="0">
                <a:solidFill>
                  <a:srgbClr val="0C1937"/>
                </a:solidFill>
              </a:rPr>
              <a:t>Each piece can be deployed independently</a:t>
            </a:r>
          </a:p>
          <a:p>
            <a:pPr marL="791093" lvl="2" indent="-342900">
              <a:lnSpc>
                <a:spcPct val="100000"/>
              </a:lnSpc>
              <a:spcBef>
                <a:spcPts val="1001"/>
              </a:spcBef>
            </a:pPr>
            <a:endParaRPr lang="en-US" sz="1640" spc="-1" dirty="0">
              <a:solidFill>
                <a:schemeClr val="tx1"/>
              </a:solidFill>
            </a:endParaRPr>
          </a:p>
        </p:txBody>
      </p:sp>
      <p:sp>
        <p:nvSpPr>
          <p:cNvPr id="3" name="Title 2"/>
          <p:cNvSpPr>
            <a:spLocks noGrp="1"/>
          </p:cNvSpPr>
          <p:nvPr>
            <p:ph type="title"/>
          </p:nvPr>
        </p:nvSpPr>
        <p:spPr/>
        <p:txBody>
          <a:bodyPr/>
          <a:lstStyle/>
          <a:p>
            <a:r>
              <a:rPr lang="en-US" dirty="0"/>
              <a:t>Architecture history</a:t>
            </a:r>
          </a:p>
        </p:txBody>
      </p:sp>
    </p:spTree>
    <p:extLst>
      <p:ext uri="{BB962C8B-B14F-4D97-AF65-F5344CB8AC3E}">
        <p14:creationId xmlns:p14="http://schemas.microsoft.com/office/powerpoint/2010/main" val="403985485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05EF81-6FC9-4EC9-A55A-77D9D203FB7F}"/>
              </a:ext>
            </a:extLst>
          </p:cNvPr>
          <p:cNvSpPr>
            <a:spLocks noGrp="1"/>
          </p:cNvSpPr>
          <p:nvPr>
            <p:ph type="body" sz="quarter" idx="10"/>
          </p:nvPr>
        </p:nvSpPr>
        <p:spPr>
          <a:xfrm>
            <a:off x="269239" y="1189177"/>
            <a:ext cx="11653523" cy="5506636"/>
          </a:xfrm>
        </p:spPr>
        <p:txBody>
          <a:bodyPr/>
          <a:lstStyle/>
          <a:p>
            <a:pPr algn="just">
              <a:spcBef>
                <a:spcPts val="1200"/>
              </a:spcBef>
            </a:pPr>
            <a:r>
              <a:rPr lang="en-US" b="1" i="0" u="none" strike="noStrike" dirty="0">
                <a:solidFill>
                  <a:srgbClr val="000000"/>
                </a:solidFill>
                <a:effectLst/>
                <a:latin typeface="sirba-web-1"/>
                <a:hlinkClick r:id="rId3"/>
              </a:rPr>
              <a:t>I. Codebase</a:t>
            </a:r>
            <a:endParaRPr lang="en-US" b="1" i="0" dirty="0">
              <a:solidFill>
                <a:srgbClr val="000000"/>
              </a:solidFill>
              <a:effectLst/>
              <a:latin typeface="sirba-web-1"/>
            </a:endParaRPr>
          </a:p>
          <a:p>
            <a:pPr lvl="1" algn="just"/>
            <a:r>
              <a:rPr lang="en-US" b="0" i="0" dirty="0">
                <a:solidFill>
                  <a:srgbClr val="333333"/>
                </a:solidFill>
                <a:effectLst/>
                <a:latin typeface="sirba-web-1"/>
              </a:rPr>
              <a:t>One codebase tracked in revision control, many deploys</a:t>
            </a:r>
          </a:p>
          <a:p>
            <a:pPr algn="just">
              <a:spcBef>
                <a:spcPts val="1200"/>
              </a:spcBef>
            </a:pPr>
            <a:r>
              <a:rPr lang="en-US" b="1" i="0" u="none" strike="noStrike" dirty="0">
                <a:solidFill>
                  <a:srgbClr val="000000"/>
                </a:solidFill>
                <a:effectLst/>
                <a:latin typeface="sirba-web-1"/>
                <a:hlinkClick r:id="rId4"/>
              </a:rPr>
              <a:t>II. Dependencies</a:t>
            </a:r>
            <a:endParaRPr lang="en-US" b="1" i="0" dirty="0">
              <a:solidFill>
                <a:srgbClr val="000000"/>
              </a:solidFill>
              <a:effectLst/>
              <a:latin typeface="sirba-web-1"/>
            </a:endParaRPr>
          </a:p>
          <a:p>
            <a:pPr lvl="1" algn="just"/>
            <a:r>
              <a:rPr lang="en-US" b="0" i="0" dirty="0">
                <a:solidFill>
                  <a:srgbClr val="333333"/>
                </a:solidFill>
                <a:effectLst/>
                <a:latin typeface="sirba-web-1"/>
              </a:rPr>
              <a:t>Explicitly declare and isolate dependencies</a:t>
            </a:r>
          </a:p>
          <a:p>
            <a:pPr algn="just">
              <a:spcBef>
                <a:spcPts val="1200"/>
              </a:spcBef>
            </a:pPr>
            <a:r>
              <a:rPr lang="en-US" b="1" i="0" u="none" strike="noStrike" dirty="0">
                <a:solidFill>
                  <a:srgbClr val="000000"/>
                </a:solidFill>
                <a:effectLst/>
                <a:latin typeface="sirba-web-1"/>
                <a:hlinkClick r:id="rId5"/>
              </a:rPr>
              <a:t>III. Config</a:t>
            </a:r>
            <a:endParaRPr lang="en-US" b="1" i="0" dirty="0">
              <a:solidFill>
                <a:srgbClr val="000000"/>
              </a:solidFill>
              <a:effectLst/>
              <a:latin typeface="sirba-web-1"/>
            </a:endParaRPr>
          </a:p>
          <a:p>
            <a:pPr lvl="1" algn="just"/>
            <a:r>
              <a:rPr lang="en-US" b="0" i="0" dirty="0">
                <a:solidFill>
                  <a:srgbClr val="333333"/>
                </a:solidFill>
                <a:effectLst/>
                <a:latin typeface="sirba-web-1"/>
              </a:rPr>
              <a:t>Store config in the environment</a:t>
            </a:r>
          </a:p>
          <a:p>
            <a:pPr algn="just">
              <a:spcBef>
                <a:spcPts val="1200"/>
              </a:spcBef>
            </a:pPr>
            <a:r>
              <a:rPr lang="en-US" b="1" i="0" u="none" strike="noStrike" dirty="0">
                <a:solidFill>
                  <a:srgbClr val="000000"/>
                </a:solidFill>
                <a:effectLst/>
                <a:latin typeface="sirba-web-1"/>
                <a:hlinkClick r:id="rId6"/>
              </a:rPr>
              <a:t>IV. Backing services</a:t>
            </a:r>
            <a:endParaRPr lang="en-US" b="1" i="0" dirty="0">
              <a:solidFill>
                <a:srgbClr val="000000"/>
              </a:solidFill>
              <a:effectLst/>
              <a:latin typeface="sirba-web-1"/>
            </a:endParaRPr>
          </a:p>
          <a:p>
            <a:pPr lvl="1" algn="just"/>
            <a:r>
              <a:rPr lang="en-US" b="0" i="0" dirty="0">
                <a:solidFill>
                  <a:srgbClr val="333333"/>
                </a:solidFill>
                <a:effectLst/>
                <a:latin typeface="sirba-web-1"/>
              </a:rPr>
              <a:t>Treat backing services as attached resources</a:t>
            </a:r>
          </a:p>
          <a:p>
            <a:pPr algn="just">
              <a:spcBef>
                <a:spcPts val="1200"/>
              </a:spcBef>
            </a:pPr>
            <a:r>
              <a:rPr lang="en-US" b="1" i="0" u="none" strike="noStrike" dirty="0">
                <a:solidFill>
                  <a:srgbClr val="000000"/>
                </a:solidFill>
                <a:effectLst/>
                <a:latin typeface="sirba-web-1"/>
                <a:hlinkClick r:id="rId7"/>
              </a:rPr>
              <a:t>V. Build, release, run</a:t>
            </a:r>
            <a:endParaRPr lang="en-US" b="1" i="0" dirty="0">
              <a:solidFill>
                <a:srgbClr val="000000"/>
              </a:solidFill>
              <a:effectLst/>
              <a:latin typeface="sirba-web-1"/>
            </a:endParaRPr>
          </a:p>
          <a:p>
            <a:pPr lvl="1" algn="just"/>
            <a:r>
              <a:rPr lang="en-US" b="0" i="0" dirty="0">
                <a:solidFill>
                  <a:srgbClr val="333333"/>
                </a:solidFill>
                <a:effectLst/>
                <a:latin typeface="sirba-web-1"/>
              </a:rPr>
              <a:t>Strictly separate build and run stages</a:t>
            </a:r>
          </a:p>
        </p:txBody>
      </p:sp>
      <p:sp>
        <p:nvSpPr>
          <p:cNvPr id="3" name="Title 2">
            <a:extLst>
              <a:ext uri="{FF2B5EF4-FFF2-40B4-BE49-F238E27FC236}">
                <a16:creationId xmlns:a16="http://schemas.microsoft.com/office/drawing/2014/main" id="{BBA11BF9-5B24-4565-9D13-F2589D4E01B4}"/>
              </a:ext>
            </a:extLst>
          </p:cNvPr>
          <p:cNvSpPr>
            <a:spLocks noGrp="1"/>
          </p:cNvSpPr>
          <p:nvPr>
            <p:ph type="title"/>
          </p:nvPr>
        </p:nvSpPr>
        <p:spPr/>
        <p:txBody>
          <a:bodyPr/>
          <a:lstStyle/>
          <a:p>
            <a:r>
              <a:rPr lang="en-US" dirty="0"/>
              <a:t>12 factors</a:t>
            </a:r>
          </a:p>
        </p:txBody>
      </p:sp>
    </p:spTree>
    <p:extLst>
      <p:ext uri="{BB962C8B-B14F-4D97-AF65-F5344CB8AC3E}">
        <p14:creationId xmlns:p14="http://schemas.microsoft.com/office/powerpoint/2010/main" val="74265676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05EF81-6FC9-4EC9-A55A-77D9D203FB7F}"/>
              </a:ext>
            </a:extLst>
          </p:cNvPr>
          <p:cNvSpPr>
            <a:spLocks noGrp="1"/>
          </p:cNvSpPr>
          <p:nvPr>
            <p:ph type="body" sz="quarter" idx="10"/>
          </p:nvPr>
        </p:nvSpPr>
        <p:spPr>
          <a:xfrm>
            <a:off x="269239" y="1189177"/>
            <a:ext cx="11653523" cy="5075236"/>
          </a:xfrm>
        </p:spPr>
        <p:txBody>
          <a:bodyPr/>
          <a:lstStyle/>
          <a:p>
            <a:pPr algn="just">
              <a:spcBef>
                <a:spcPts val="1200"/>
              </a:spcBef>
            </a:pPr>
            <a:r>
              <a:rPr lang="en-US" b="1" i="0" u="none" strike="noStrike" dirty="0">
                <a:solidFill>
                  <a:srgbClr val="000000"/>
                </a:solidFill>
                <a:effectLst/>
                <a:latin typeface="sirba-web-1"/>
                <a:hlinkClick r:id="rId3"/>
              </a:rPr>
              <a:t>VI. Processes</a:t>
            </a:r>
            <a:endParaRPr lang="en-US" b="1" i="0" dirty="0">
              <a:solidFill>
                <a:srgbClr val="000000"/>
              </a:solidFill>
              <a:effectLst/>
              <a:latin typeface="sirba-web-1"/>
            </a:endParaRPr>
          </a:p>
          <a:p>
            <a:pPr lvl="1" algn="just"/>
            <a:r>
              <a:rPr lang="en-US" b="0" i="0" dirty="0">
                <a:solidFill>
                  <a:srgbClr val="333333"/>
                </a:solidFill>
                <a:effectLst/>
                <a:latin typeface="sirba-web-1"/>
              </a:rPr>
              <a:t>Execute the app as one or more stateless processes</a:t>
            </a:r>
          </a:p>
          <a:p>
            <a:pPr algn="just">
              <a:spcBef>
                <a:spcPts val="1200"/>
              </a:spcBef>
            </a:pPr>
            <a:r>
              <a:rPr lang="en-US" b="1" i="0" u="none" strike="noStrike" dirty="0">
                <a:solidFill>
                  <a:srgbClr val="000000"/>
                </a:solidFill>
                <a:effectLst/>
                <a:latin typeface="sirba-web-1"/>
                <a:hlinkClick r:id="rId4"/>
              </a:rPr>
              <a:t>VII. Port binding</a:t>
            </a:r>
            <a:endParaRPr lang="en-US" b="1" i="0" dirty="0">
              <a:solidFill>
                <a:srgbClr val="000000"/>
              </a:solidFill>
              <a:effectLst/>
              <a:latin typeface="sirba-web-1"/>
            </a:endParaRPr>
          </a:p>
          <a:p>
            <a:pPr lvl="1" algn="just"/>
            <a:r>
              <a:rPr lang="en-US" b="0" i="0" dirty="0">
                <a:solidFill>
                  <a:srgbClr val="333333"/>
                </a:solidFill>
                <a:effectLst/>
                <a:latin typeface="sirba-web-1"/>
              </a:rPr>
              <a:t>Export services via port binding</a:t>
            </a:r>
          </a:p>
          <a:p>
            <a:pPr algn="just">
              <a:spcBef>
                <a:spcPts val="1200"/>
              </a:spcBef>
            </a:pPr>
            <a:r>
              <a:rPr lang="en-US" b="1" i="0" u="none" strike="noStrike" dirty="0">
                <a:solidFill>
                  <a:srgbClr val="000000"/>
                </a:solidFill>
                <a:effectLst/>
                <a:latin typeface="sirba-web-1"/>
                <a:hlinkClick r:id="rId5"/>
              </a:rPr>
              <a:t>VIII. Concurrency</a:t>
            </a:r>
            <a:endParaRPr lang="en-US" b="1" i="0" dirty="0">
              <a:solidFill>
                <a:srgbClr val="000000"/>
              </a:solidFill>
              <a:effectLst/>
              <a:latin typeface="sirba-web-1"/>
            </a:endParaRPr>
          </a:p>
          <a:p>
            <a:pPr lvl="1" algn="just"/>
            <a:r>
              <a:rPr lang="en-US" b="0" i="0" dirty="0">
                <a:solidFill>
                  <a:srgbClr val="333333"/>
                </a:solidFill>
                <a:effectLst/>
                <a:latin typeface="sirba-web-1"/>
              </a:rPr>
              <a:t>Scale out via the process model</a:t>
            </a:r>
          </a:p>
          <a:p>
            <a:pPr algn="just">
              <a:spcBef>
                <a:spcPts val="1200"/>
              </a:spcBef>
            </a:pPr>
            <a:r>
              <a:rPr lang="en-US" b="1" i="0" u="none" strike="noStrike" dirty="0">
                <a:solidFill>
                  <a:srgbClr val="000000"/>
                </a:solidFill>
                <a:effectLst/>
                <a:latin typeface="sirba-web-1"/>
                <a:hlinkClick r:id="rId6"/>
              </a:rPr>
              <a:t>IX. Disposability</a:t>
            </a:r>
            <a:endParaRPr lang="en-US" b="1" i="0" dirty="0">
              <a:solidFill>
                <a:srgbClr val="000000"/>
              </a:solidFill>
              <a:effectLst/>
              <a:latin typeface="sirba-web-1"/>
            </a:endParaRPr>
          </a:p>
          <a:p>
            <a:pPr lvl="1" algn="just"/>
            <a:r>
              <a:rPr lang="en-US" b="0" i="0" dirty="0">
                <a:solidFill>
                  <a:srgbClr val="333333"/>
                </a:solidFill>
                <a:effectLst/>
                <a:latin typeface="sirba-web-1"/>
              </a:rPr>
              <a:t>Maximize robustness with fast startup and graceful shutdown</a:t>
            </a:r>
          </a:p>
          <a:p>
            <a:pPr lvl="2" algn="just"/>
            <a:r>
              <a:rPr lang="en-US" dirty="0">
                <a:solidFill>
                  <a:srgbClr val="333333"/>
                </a:solidFill>
                <a:latin typeface="sirba-web-1"/>
              </a:rPr>
              <a:t>Crash-only architecture</a:t>
            </a:r>
          </a:p>
          <a:p>
            <a:pPr lvl="2" algn="just"/>
            <a:r>
              <a:rPr lang="en-US" b="0" i="0" dirty="0">
                <a:solidFill>
                  <a:srgbClr val="333333"/>
                </a:solidFill>
                <a:effectLst/>
                <a:latin typeface="sirba-web-1"/>
              </a:rPr>
              <a:t>Change “at most once” to “at least one” processing</a:t>
            </a:r>
          </a:p>
        </p:txBody>
      </p:sp>
      <p:sp>
        <p:nvSpPr>
          <p:cNvPr id="3" name="Title 2">
            <a:extLst>
              <a:ext uri="{FF2B5EF4-FFF2-40B4-BE49-F238E27FC236}">
                <a16:creationId xmlns:a16="http://schemas.microsoft.com/office/drawing/2014/main" id="{BBA11BF9-5B24-4565-9D13-F2589D4E01B4}"/>
              </a:ext>
            </a:extLst>
          </p:cNvPr>
          <p:cNvSpPr>
            <a:spLocks noGrp="1"/>
          </p:cNvSpPr>
          <p:nvPr>
            <p:ph type="title"/>
          </p:nvPr>
        </p:nvSpPr>
        <p:spPr/>
        <p:txBody>
          <a:bodyPr/>
          <a:lstStyle/>
          <a:p>
            <a:r>
              <a:rPr lang="en-US" dirty="0"/>
              <a:t>12 factors</a:t>
            </a:r>
          </a:p>
        </p:txBody>
      </p:sp>
    </p:spTree>
    <p:extLst>
      <p:ext uri="{BB962C8B-B14F-4D97-AF65-F5344CB8AC3E}">
        <p14:creationId xmlns:p14="http://schemas.microsoft.com/office/powerpoint/2010/main" val="13030795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05EF81-6FC9-4EC9-A55A-77D9D203FB7F}"/>
              </a:ext>
            </a:extLst>
          </p:cNvPr>
          <p:cNvSpPr>
            <a:spLocks noGrp="1"/>
          </p:cNvSpPr>
          <p:nvPr>
            <p:ph type="body" sz="quarter" idx="10"/>
          </p:nvPr>
        </p:nvSpPr>
        <p:spPr>
          <a:xfrm>
            <a:off x="269239" y="1189177"/>
            <a:ext cx="11653523" cy="3980000"/>
          </a:xfrm>
        </p:spPr>
        <p:txBody>
          <a:bodyPr/>
          <a:lstStyle/>
          <a:p>
            <a:pPr algn="just">
              <a:spcBef>
                <a:spcPts val="1200"/>
              </a:spcBef>
            </a:pPr>
            <a:r>
              <a:rPr lang="en-US" b="1" i="0" u="none" strike="noStrike" dirty="0">
                <a:solidFill>
                  <a:srgbClr val="000000"/>
                </a:solidFill>
                <a:effectLst/>
                <a:latin typeface="sirba-web-1"/>
                <a:hlinkClick r:id="rId3"/>
              </a:rPr>
              <a:t>X. Dev/prod parity</a:t>
            </a:r>
            <a:endParaRPr lang="en-US" b="1" i="0" dirty="0">
              <a:solidFill>
                <a:srgbClr val="000000"/>
              </a:solidFill>
              <a:effectLst/>
              <a:latin typeface="sirba-web-1"/>
            </a:endParaRPr>
          </a:p>
          <a:p>
            <a:pPr lvl="1" algn="just"/>
            <a:r>
              <a:rPr lang="en-US" b="0" i="0" dirty="0">
                <a:solidFill>
                  <a:srgbClr val="333333"/>
                </a:solidFill>
                <a:effectLst/>
                <a:latin typeface="sirba-web-1"/>
              </a:rPr>
              <a:t>Keep development, staging, and production as similar as possible</a:t>
            </a:r>
          </a:p>
          <a:p>
            <a:pPr algn="just">
              <a:spcBef>
                <a:spcPts val="1200"/>
              </a:spcBef>
            </a:pPr>
            <a:r>
              <a:rPr lang="en-US" b="1" i="0" u="none" strike="noStrike" dirty="0">
                <a:solidFill>
                  <a:srgbClr val="000000"/>
                </a:solidFill>
                <a:effectLst/>
                <a:latin typeface="sirba-web-1"/>
                <a:hlinkClick r:id="rId4"/>
              </a:rPr>
              <a:t>XI. Logs</a:t>
            </a:r>
            <a:endParaRPr lang="en-US" b="1" i="0" dirty="0">
              <a:solidFill>
                <a:srgbClr val="000000"/>
              </a:solidFill>
              <a:effectLst/>
              <a:latin typeface="sirba-web-1"/>
            </a:endParaRPr>
          </a:p>
          <a:p>
            <a:pPr lvl="1" algn="just"/>
            <a:r>
              <a:rPr lang="en-US" b="0" i="0" dirty="0">
                <a:solidFill>
                  <a:srgbClr val="333333"/>
                </a:solidFill>
                <a:effectLst/>
                <a:latin typeface="sirba-web-1"/>
              </a:rPr>
              <a:t>Treat logs as event streams</a:t>
            </a:r>
          </a:p>
          <a:p>
            <a:pPr algn="just">
              <a:spcBef>
                <a:spcPts val="1200"/>
              </a:spcBef>
            </a:pPr>
            <a:r>
              <a:rPr lang="en-US" b="1" i="0" u="none" strike="noStrike" dirty="0">
                <a:solidFill>
                  <a:srgbClr val="000000"/>
                </a:solidFill>
                <a:effectLst/>
                <a:latin typeface="sirba-web-1"/>
                <a:hlinkClick r:id="rId5"/>
              </a:rPr>
              <a:t>XII. Admin processes</a:t>
            </a:r>
            <a:endParaRPr lang="en-US" b="1" i="0" dirty="0">
              <a:solidFill>
                <a:srgbClr val="000000"/>
              </a:solidFill>
              <a:effectLst/>
              <a:latin typeface="sirba-web-1"/>
            </a:endParaRPr>
          </a:p>
          <a:p>
            <a:pPr lvl="1" algn="just"/>
            <a:r>
              <a:rPr lang="en-US" b="0" i="0" dirty="0">
                <a:solidFill>
                  <a:srgbClr val="333333"/>
                </a:solidFill>
                <a:effectLst/>
                <a:latin typeface="sirba-web-1"/>
              </a:rPr>
              <a:t>Run admin/management tasks as one-off processes</a:t>
            </a:r>
          </a:p>
          <a:p>
            <a:endParaRPr lang="en-US" dirty="0"/>
          </a:p>
        </p:txBody>
      </p:sp>
      <p:sp>
        <p:nvSpPr>
          <p:cNvPr id="3" name="Title 2">
            <a:extLst>
              <a:ext uri="{FF2B5EF4-FFF2-40B4-BE49-F238E27FC236}">
                <a16:creationId xmlns:a16="http://schemas.microsoft.com/office/drawing/2014/main" id="{BBA11BF9-5B24-4565-9D13-F2589D4E01B4}"/>
              </a:ext>
            </a:extLst>
          </p:cNvPr>
          <p:cNvSpPr>
            <a:spLocks noGrp="1"/>
          </p:cNvSpPr>
          <p:nvPr>
            <p:ph type="title"/>
          </p:nvPr>
        </p:nvSpPr>
        <p:spPr/>
        <p:txBody>
          <a:bodyPr/>
          <a:lstStyle/>
          <a:p>
            <a:r>
              <a:rPr lang="en-US" dirty="0"/>
              <a:t>12 factors</a:t>
            </a:r>
          </a:p>
        </p:txBody>
      </p:sp>
    </p:spTree>
    <p:extLst>
      <p:ext uri="{BB962C8B-B14F-4D97-AF65-F5344CB8AC3E}">
        <p14:creationId xmlns:p14="http://schemas.microsoft.com/office/powerpoint/2010/main" val="198005237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A84E-5E33-499A-BCB4-077CBE81DD98}"/>
              </a:ext>
            </a:extLst>
          </p:cNvPr>
          <p:cNvSpPr>
            <a:spLocks noGrp="1"/>
          </p:cNvSpPr>
          <p:nvPr>
            <p:ph type="title"/>
          </p:nvPr>
        </p:nvSpPr>
        <p:spPr/>
        <p:txBody>
          <a:bodyPr/>
          <a:lstStyle/>
          <a:p>
            <a:r>
              <a:rPr lang="en-US" dirty="0"/>
              <a:t>Kubernetes</a:t>
            </a:r>
          </a:p>
        </p:txBody>
      </p:sp>
      <p:sp>
        <p:nvSpPr>
          <p:cNvPr id="3" name="Text Placeholder 2">
            <a:extLst>
              <a:ext uri="{FF2B5EF4-FFF2-40B4-BE49-F238E27FC236}">
                <a16:creationId xmlns:a16="http://schemas.microsoft.com/office/drawing/2014/main" id="{DA92501E-0063-4C82-901F-33BCF10F69D0}"/>
              </a:ext>
            </a:extLst>
          </p:cNvPr>
          <p:cNvSpPr>
            <a:spLocks noGrp="1"/>
          </p:cNvSpPr>
          <p:nvPr>
            <p:ph type="body" sz="quarter" idx="12"/>
          </p:nvPr>
        </p:nvSpPr>
        <p:spPr/>
        <p:txBody>
          <a:bodyPr/>
          <a:lstStyle/>
          <a:p>
            <a:r>
              <a:rPr lang="en-US"/>
              <a:t>afun60</a:t>
            </a:r>
          </a:p>
        </p:txBody>
      </p:sp>
    </p:spTree>
    <p:extLst>
      <p:ext uri="{BB962C8B-B14F-4D97-AF65-F5344CB8AC3E}">
        <p14:creationId xmlns:p14="http://schemas.microsoft.com/office/powerpoint/2010/main" val="3321278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68047" y="2084172"/>
            <a:ext cx="11354714" cy="1826975"/>
          </a:xfrm>
        </p:spPr>
        <p:txBody>
          <a:bodyPr/>
          <a:lstStyle/>
          <a:p>
            <a:r>
              <a:rPr lang="en-US" dirty="0"/>
              <a:t>Thanks!</a:t>
            </a:r>
            <a:br>
              <a:rPr lang="en-US" dirty="0"/>
            </a:br>
            <a:r>
              <a:rPr lang="en-US" sz="4800" dirty="0"/>
              <a:t>Questions?</a:t>
            </a:r>
            <a:endParaRPr lang="en-US" dirty="0"/>
          </a:p>
        </p:txBody>
      </p:sp>
    </p:spTree>
    <p:extLst>
      <p:ext uri="{BB962C8B-B14F-4D97-AF65-F5344CB8AC3E}">
        <p14:creationId xmlns:p14="http://schemas.microsoft.com/office/powerpoint/2010/main" val="184991288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DFE9D-3741-4C4B-B4EC-EBF23AABC8FE}"/>
              </a:ext>
            </a:extLst>
          </p:cNvPr>
          <p:cNvSpPr>
            <a:spLocks noGrp="1"/>
          </p:cNvSpPr>
          <p:nvPr>
            <p:ph type="title"/>
          </p:nvPr>
        </p:nvSpPr>
        <p:spPr/>
        <p:txBody>
          <a:bodyPr/>
          <a:lstStyle/>
          <a:p>
            <a:r>
              <a:rPr lang="en-US" dirty="0"/>
              <a:t>DevOps concept</a:t>
            </a:r>
          </a:p>
        </p:txBody>
      </p:sp>
      <p:sp>
        <p:nvSpPr>
          <p:cNvPr id="3" name="Text Placeholder 2">
            <a:extLst>
              <a:ext uri="{FF2B5EF4-FFF2-40B4-BE49-F238E27FC236}">
                <a16:creationId xmlns:a16="http://schemas.microsoft.com/office/drawing/2014/main" id="{C3AC393C-5E9F-4AB7-A876-B03B1BD0F562}"/>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1507038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297AD9B-0D3F-4A6E-BCF3-9B2148FA7DF0}"/>
              </a:ext>
            </a:extLst>
          </p:cNvPr>
          <p:cNvPicPr>
            <a:picLocks noChangeAspect="1"/>
          </p:cNvPicPr>
          <p:nvPr/>
        </p:nvPicPr>
        <p:blipFill>
          <a:blip r:embed="rId3"/>
          <a:stretch>
            <a:fillRect/>
          </a:stretch>
        </p:blipFill>
        <p:spPr>
          <a:xfrm>
            <a:off x="0" y="-655608"/>
            <a:ext cx="12221686" cy="8149420"/>
          </a:xfrm>
          <a:prstGeom prst="rect">
            <a:avLst/>
          </a:prstGeom>
        </p:spPr>
      </p:pic>
      <p:sp>
        <p:nvSpPr>
          <p:cNvPr id="3" name="Content Placeholder 2">
            <a:extLst>
              <a:ext uri="{FF2B5EF4-FFF2-40B4-BE49-F238E27FC236}">
                <a16:creationId xmlns:a16="http://schemas.microsoft.com/office/drawing/2014/main" id="{4F37E50E-EEE6-4502-BEEE-54A48C048E60}"/>
              </a:ext>
            </a:extLst>
          </p:cNvPr>
          <p:cNvSpPr>
            <a:spLocks noGrp="1"/>
          </p:cNvSpPr>
          <p:nvPr>
            <p:ph sz="quarter" idx="11"/>
          </p:nvPr>
        </p:nvSpPr>
        <p:spPr>
          <a:xfrm>
            <a:off x="7004649" y="1768415"/>
            <a:ext cx="5217037" cy="5724644"/>
          </a:xfrm>
        </p:spPr>
        <p:txBody>
          <a:bodyPr/>
          <a:lstStyle/>
          <a:p>
            <a:endParaRPr lang="en-US" sz="2000" dirty="0"/>
          </a:p>
          <a:p>
            <a:pPr algn="r"/>
            <a:r>
              <a:rPr lang="en-US" sz="4000" dirty="0"/>
              <a:t>DevOps </a:t>
            </a:r>
          </a:p>
          <a:p>
            <a:pPr algn="r"/>
            <a:r>
              <a:rPr lang="en-US" sz="4000" dirty="0"/>
              <a:t>Is</a:t>
            </a:r>
          </a:p>
          <a:p>
            <a:pPr algn="r"/>
            <a:endParaRPr lang="en-US" sz="4000" dirty="0"/>
          </a:p>
          <a:p>
            <a:pPr algn="r"/>
            <a:r>
              <a:rPr lang="en-US" sz="4000" dirty="0"/>
              <a:t> the union of people, process, and products </a:t>
            </a:r>
            <a:br>
              <a:rPr lang="en-US" sz="4000" dirty="0"/>
            </a:br>
            <a:r>
              <a:rPr lang="en-US" sz="4000" dirty="0"/>
              <a:t>to enable continuous delivery of value to our end users</a:t>
            </a:r>
          </a:p>
          <a:p>
            <a:pPr algn="r"/>
            <a:r>
              <a:rPr lang="en-US" sz="2000" dirty="0"/>
              <a:t>Donovan Brown</a:t>
            </a:r>
          </a:p>
        </p:txBody>
      </p:sp>
      <p:pic>
        <p:nvPicPr>
          <p:cNvPr id="4" name="Picture 3">
            <a:extLst>
              <a:ext uri="{FF2B5EF4-FFF2-40B4-BE49-F238E27FC236}">
                <a16:creationId xmlns:a16="http://schemas.microsoft.com/office/drawing/2014/main" id="{CFD39D6D-E3BD-40AD-BC2E-24971F4F6D40}"/>
              </a:ext>
            </a:extLst>
          </p:cNvPr>
          <p:cNvPicPr>
            <a:picLocks noChangeAspect="1"/>
          </p:cNvPicPr>
          <p:nvPr/>
        </p:nvPicPr>
        <p:blipFill>
          <a:blip r:embed="rId4"/>
          <a:stretch>
            <a:fillRect/>
          </a:stretch>
        </p:blipFill>
        <p:spPr>
          <a:xfrm>
            <a:off x="12754097" y="2486610"/>
            <a:ext cx="3893459" cy="2190071"/>
          </a:xfrm>
          <a:prstGeom prst="rect">
            <a:avLst/>
          </a:prstGeom>
        </p:spPr>
      </p:pic>
      <p:pic>
        <p:nvPicPr>
          <p:cNvPr id="10" name="Picture 6" descr="Scrum boards">
            <a:extLst>
              <a:ext uri="{FF2B5EF4-FFF2-40B4-BE49-F238E27FC236}">
                <a16:creationId xmlns:a16="http://schemas.microsoft.com/office/drawing/2014/main" id="{BD8A38C5-8891-453B-A52B-BDAF19084B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192000" y="-189867"/>
            <a:ext cx="3724087" cy="2049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1510989"/>
      </p:ext>
    </p:extLst>
  </p:cSld>
  <p:clrMapOvr>
    <a:masterClrMapping/>
  </p:clrMapOvr>
  <p:transition>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303BD424-3DA0-4551-A09D-BB4F04396CF3}"/>
              </a:ext>
            </a:extLst>
          </p:cNvPr>
          <p:cNvCxnSpPr/>
          <p:nvPr/>
        </p:nvCxnSpPr>
        <p:spPr>
          <a:xfrm>
            <a:off x="6092190" y="1120781"/>
            <a:ext cx="0" cy="5463540"/>
          </a:xfrm>
          <a:prstGeom prst="line">
            <a:avLst/>
          </a:prstGeom>
          <a:ln w="60325"/>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US" dirty="0"/>
              <a:t>The first way (systems thinking)</a:t>
            </a:r>
          </a:p>
        </p:txBody>
      </p:sp>
      <p:pic>
        <p:nvPicPr>
          <p:cNvPr id="16" name="Picture 15"/>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4355549" y="3600671"/>
            <a:ext cx="3487092" cy="1765957"/>
          </a:xfrm>
          <a:prstGeom prst="rect">
            <a:avLst/>
          </a:prstGeom>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3140" y="1887561"/>
            <a:ext cx="2474717" cy="4429384"/>
          </a:xfrm>
          <a:prstGeom prst="rect">
            <a:avLst/>
          </a:prstGeom>
        </p:spPr>
      </p:pic>
      <p:pic>
        <p:nvPicPr>
          <p:cNvPr id="18" name="Picture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12048" y="2415235"/>
            <a:ext cx="1908281" cy="3746136"/>
          </a:xfrm>
          <a:prstGeom prst="rect">
            <a:avLst/>
          </a:prstGeom>
        </p:spPr>
      </p:pic>
      <p:sp>
        <p:nvSpPr>
          <p:cNvPr id="26" name="TextBox 25"/>
          <p:cNvSpPr txBox="1"/>
          <p:nvPr/>
        </p:nvSpPr>
        <p:spPr>
          <a:xfrm>
            <a:off x="3267038" y="3291344"/>
            <a:ext cx="783662"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DEV</a:t>
            </a:r>
          </a:p>
        </p:txBody>
      </p:sp>
      <p:sp>
        <p:nvSpPr>
          <p:cNvPr id="8" name="TextBox 7"/>
          <p:cNvSpPr txBox="1"/>
          <p:nvPr/>
        </p:nvSpPr>
        <p:spPr>
          <a:xfrm>
            <a:off x="8072139" y="3291344"/>
            <a:ext cx="774043"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OPS</a:t>
            </a:r>
          </a:p>
        </p:txBody>
      </p:sp>
    </p:spTree>
    <p:extLst>
      <p:ext uri="{BB962C8B-B14F-4D97-AF65-F5344CB8AC3E}">
        <p14:creationId xmlns:p14="http://schemas.microsoft.com/office/powerpoint/2010/main" val="2719620878"/>
      </p:ext>
    </p:extLst>
  </p:cSld>
  <p:clrMapOvr>
    <a:masterClrMapping/>
  </p:clrMapOvr>
  <p:transition>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The second way (feedback loops)</a:t>
            </a:r>
          </a:p>
        </p:txBody>
      </p:sp>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3140" y="1887561"/>
            <a:ext cx="2474717" cy="4429384"/>
          </a:xfrm>
          <a:prstGeom prst="rect">
            <a:avLst/>
          </a:prstGeom>
        </p:spPr>
      </p:pic>
      <p:pic>
        <p:nvPicPr>
          <p:cNvPr id="18" name="Picture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12048" y="2415235"/>
            <a:ext cx="1908281" cy="3746136"/>
          </a:xfrm>
          <a:prstGeom prst="rect">
            <a:avLst/>
          </a:prstGeom>
        </p:spPr>
      </p:pic>
      <p:grpSp>
        <p:nvGrpSpPr>
          <p:cNvPr id="27" name="Group 26"/>
          <p:cNvGrpSpPr/>
          <p:nvPr/>
        </p:nvGrpSpPr>
        <p:grpSpPr>
          <a:xfrm>
            <a:off x="4354657" y="1877247"/>
            <a:ext cx="3487984" cy="3489380"/>
            <a:chOff x="4441976" y="1914393"/>
            <a:chExt cx="3557925" cy="3559350"/>
          </a:xfrm>
        </p:grpSpPr>
        <p:pic>
          <p:nvPicPr>
            <p:cNvPr id="28" name="Picture 2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41976" y="1914393"/>
              <a:ext cx="3553823" cy="1800357"/>
            </a:xfrm>
            <a:prstGeom prst="rect">
              <a:avLst/>
            </a:prstGeom>
          </p:spPr>
        </p:pic>
        <p:pic>
          <p:nvPicPr>
            <p:cNvPr id="29" name="Picture 28"/>
            <p:cNvPicPr>
              <a:picLocks/>
            </p:cNvPicPr>
            <p:nvPr/>
          </p:nvPicPr>
          <p:blipFill>
            <a:blip r:embed="rId6" cstate="print">
              <a:extLst>
                <a:ext uri="{28A0092B-C50C-407E-A947-70E740481C1C}">
                  <a14:useLocalDpi xmlns:a14="http://schemas.microsoft.com/office/drawing/2010/main" val="0"/>
                </a:ext>
              </a:extLst>
            </a:blip>
            <a:stretch>
              <a:fillRect/>
            </a:stretch>
          </p:blipFill>
          <p:spPr>
            <a:xfrm>
              <a:off x="4442885" y="3672375"/>
              <a:ext cx="3557016" cy="1801368"/>
            </a:xfrm>
            <a:prstGeom prst="rect">
              <a:avLst/>
            </a:prstGeom>
          </p:spPr>
        </p:pic>
      </p:grpSp>
      <p:sp>
        <p:nvSpPr>
          <p:cNvPr id="10" name="TextBox 9"/>
          <p:cNvSpPr txBox="1"/>
          <p:nvPr/>
        </p:nvSpPr>
        <p:spPr>
          <a:xfrm>
            <a:off x="3267038" y="3291344"/>
            <a:ext cx="783662"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DEV</a:t>
            </a:r>
          </a:p>
        </p:txBody>
      </p:sp>
      <p:sp>
        <p:nvSpPr>
          <p:cNvPr id="11" name="TextBox 10"/>
          <p:cNvSpPr txBox="1"/>
          <p:nvPr/>
        </p:nvSpPr>
        <p:spPr>
          <a:xfrm>
            <a:off x="8072139" y="3291344"/>
            <a:ext cx="774043"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OPS</a:t>
            </a:r>
          </a:p>
        </p:txBody>
      </p:sp>
      <p:pic>
        <p:nvPicPr>
          <p:cNvPr id="12" name="Picture 11">
            <a:extLst>
              <a:ext uri="{FF2B5EF4-FFF2-40B4-BE49-F238E27FC236}">
                <a16:creationId xmlns:a16="http://schemas.microsoft.com/office/drawing/2014/main" id="{66507323-C301-4C65-B24A-93A6E111C99A}"/>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409066" y="3401887"/>
            <a:ext cx="1404068" cy="440101"/>
          </a:xfrm>
          <a:prstGeom prst="rect">
            <a:avLst/>
          </a:prstGeom>
        </p:spPr>
      </p:pic>
    </p:spTree>
    <p:extLst>
      <p:ext uri="{BB962C8B-B14F-4D97-AF65-F5344CB8AC3E}">
        <p14:creationId xmlns:p14="http://schemas.microsoft.com/office/powerpoint/2010/main" val="163057273"/>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Contrasting ALM and </a:t>
            </a:r>
            <a:r>
              <a:rPr lang="en-US" dirty="0" err="1"/>
              <a:t>DevOps</a:t>
            </a:r>
            <a:endParaRPr lang="en-US" dirty="0"/>
          </a:p>
        </p:txBody>
      </p:sp>
      <p:grpSp>
        <p:nvGrpSpPr>
          <p:cNvPr id="47" name="Guys - No Circle"/>
          <p:cNvGrpSpPr/>
          <p:nvPr/>
        </p:nvGrpSpPr>
        <p:grpSpPr>
          <a:xfrm>
            <a:off x="1913141" y="1877247"/>
            <a:ext cx="7907188" cy="4429384"/>
            <a:chOff x="1951502" y="1924915"/>
            <a:chExt cx="8065744" cy="4518202"/>
          </a:xfrm>
        </p:grpSpPr>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1502" y="1924915"/>
              <a:ext cx="2524340" cy="4518202"/>
            </a:xfrm>
            <a:prstGeom prst="rect">
              <a:avLst/>
            </a:prstGeom>
          </p:spPr>
        </p:pic>
        <p:pic>
          <p:nvPicPr>
            <p:cNvPr id="49" name="Picture 4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70699" y="2463168"/>
              <a:ext cx="1946547" cy="3821254"/>
            </a:xfrm>
            <a:prstGeom prst="rect">
              <a:avLst/>
            </a:prstGeom>
          </p:spPr>
        </p:pic>
      </p:grpSp>
      <p:grpSp>
        <p:nvGrpSpPr>
          <p:cNvPr id="51" name="Guys - Circle"/>
          <p:cNvGrpSpPr/>
          <p:nvPr/>
        </p:nvGrpSpPr>
        <p:grpSpPr>
          <a:xfrm>
            <a:off x="1913141" y="1877247"/>
            <a:ext cx="7907188" cy="4439699"/>
            <a:chOff x="1951502" y="1914393"/>
            <a:chExt cx="8065744" cy="4528724"/>
          </a:xfrm>
        </p:grpSpPr>
        <p:pic>
          <p:nvPicPr>
            <p:cNvPr id="52" name="Picture 5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41976" y="1914393"/>
              <a:ext cx="3553823" cy="1800357"/>
            </a:xfrm>
            <a:prstGeom prst="rect">
              <a:avLst/>
            </a:prstGeom>
          </p:spPr>
        </p:pic>
        <p:pic>
          <p:nvPicPr>
            <p:cNvPr id="53" name="Picture 52"/>
            <p:cNvPicPr>
              <a:picLocks/>
            </p:cNvPicPr>
            <p:nvPr/>
          </p:nvPicPr>
          <p:blipFill>
            <a:blip r:embed="rId6" cstate="print">
              <a:extLst>
                <a:ext uri="{28A0092B-C50C-407E-A947-70E740481C1C}">
                  <a14:useLocalDpi xmlns:a14="http://schemas.microsoft.com/office/drawing/2010/main" val="0"/>
                </a:ext>
              </a:extLst>
            </a:blip>
            <a:stretch>
              <a:fillRect/>
            </a:stretch>
          </p:blipFill>
          <p:spPr>
            <a:xfrm>
              <a:off x="4442885" y="3672375"/>
              <a:ext cx="3557016" cy="1801368"/>
            </a:xfrm>
            <a:prstGeom prst="rect">
              <a:avLst/>
            </a:prstGeom>
          </p:spPr>
        </p:pic>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1502" y="1924915"/>
              <a:ext cx="2524340" cy="4518202"/>
            </a:xfrm>
            <a:prstGeom prst="rect">
              <a:avLst/>
            </a:prstGeom>
          </p:spPr>
        </p:pic>
        <p:pic>
          <p:nvPicPr>
            <p:cNvPr id="55" name="Picture 5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70699" y="2463168"/>
              <a:ext cx="1946547" cy="3821254"/>
            </a:xfrm>
            <a:prstGeom prst="rect">
              <a:avLst/>
            </a:prstGeom>
          </p:spPr>
        </p:pic>
      </p:grpSp>
      <p:pic>
        <p:nvPicPr>
          <p:cNvPr id="62" name="Picture 6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948324" y="2833147"/>
            <a:ext cx="1296256" cy="1171876"/>
          </a:xfrm>
          <a:prstGeom prst="rect">
            <a:avLst/>
          </a:prstGeom>
        </p:spPr>
      </p:pic>
      <p:pic>
        <p:nvPicPr>
          <p:cNvPr id="63" name="Picture 6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960213" y="2835533"/>
            <a:ext cx="1371184" cy="1245304"/>
          </a:xfrm>
          <a:prstGeom prst="rect">
            <a:avLst/>
          </a:prstGeom>
        </p:spPr>
      </p:pic>
      <p:pic>
        <p:nvPicPr>
          <p:cNvPr id="64" name="Picture 6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028667" y="3568176"/>
            <a:ext cx="243805" cy="200617"/>
          </a:xfrm>
          <a:prstGeom prst="rect">
            <a:avLst/>
          </a:prstGeom>
        </p:spPr>
      </p:pic>
      <p:grpSp>
        <p:nvGrpSpPr>
          <p:cNvPr id="65" name="Group 64"/>
          <p:cNvGrpSpPr/>
          <p:nvPr/>
        </p:nvGrpSpPr>
        <p:grpSpPr>
          <a:xfrm>
            <a:off x="4354657" y="1877247"/>
            <a:ext cx="3487984" cy="3489380"/>
            <a:chOff x="4441976" y="1914393"/>
            <a:chExt cx="3557925" cy="3559350"/>
          </a:xfrm>
        </p:grpSpPr>
        <p:pic>
          <p:nvPicPr>
            <p:cNvPr id="66" name="Picture 6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41976" y="1914393"/>
              <a:ext cx="3553823" cy="1800357"/>
            </a:xfrm>
            <a:prstGeom prst="rect">
              <a:avLst/>
            </a:prstGeom>
          </p:spPr>
        </p:pic>
        <p:pic>
          <p:nvPicPr>
            <p:cNvPr id="67" name="Picture 66"/>
            <p:cNvPicPr>
              <a:picLocks/>
            </p:cNvPicPr>
            <p:nvPr/>
          </p:nvPicPr>
          <p:blipFill>
            <a:blip r:embed="rId6" cstate="print">
              <a:extLst>
                <a:ext uri="{28A0092B-C50C-407E-A947-70E740481C1C}">
                  <a14:useLocalDpi xmlns:a14="http://schemas.microsoft.com/office/drawing/2010/main" val="0"/>
                </a:ext>
              </a:extLst>
            </a:blip>
            <a:stretch>
              <a:fillRect/>
            </a:stretch>
          </p:blipFill>
          <p:spPr>
            <a:xfrm>
              <a:off x="4442885" y="3672375"/>
              <a:ext cx="3557016" cy="1801368"/>
            </a:xfrm>
            <a:prstGeom prst="rect">
              <a:avLst/>
            </a:prstGeom>
          </p:spPr>
        </p:pic>
      </p:grpSp>
      <p:pic>
        <p:nvPicPr>
          <p:cNvPr id="71" name="Picture 70"/>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354657" y="1877247"/>
            <a:ext cx="3495479" cy="3487092"/>
          </a:xfrm>
          <a:prstGeom prst="rect">
            <a:avLst/>
          </a:prstGeom>
        </p:spPr>
      </p:pic>
      <p:sp>
        <p:nvSpPr>
          <p:cNvPr id="28" name="TextBox 27"/>
          <p:cNvSpPr txBox="1"/>
          <p:nvPr/>
        </p:nvSpPr>
        <p:spPr>
          <a:xfrm>
            <a:off x="3267038" y="3291344"/>
            <a:ext cx="783662"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DEV</a:t>
            </a:r>
          </a:p>
        </p:txBody>
      </p:sp>
      <p:sp>
        <p:nvSpPr>
          <p:cNvPr id="29" name="TextBox 28"/>
          <p:cNvSpPr txBox="1"/>
          <p:nvPr/>
        </p:nvSpPr>
        <p:spPr>
          <a:xfrm>
            <a:off x="8072139" y="3291344"/>
            <a:ext cx="774043"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OPS</a:t>
            </a:r>
          </a:p>
        </p:txBody>
      </p:sp>
    </p:spTree>
    <p:extLst>
      <p:ext uri="{BB962C8B-B14F-4D97-AF65-F5344CB8AC3E}">
        <p14:creationId xmlns:p14="http://schemas.microsoft.com/office/powerpoint/2010/main" val="4275663442"/>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10"/>
                                        <p:tgtEl>
                                          <p:spTgt spid="51"/>
                                        </p:tgtEl>
                                      </p:cBhvr>
                                    </p:animEffect>
                                    <p:set>
                                      <p:cBhvr>
                                        <p:cTn id="7" dur="1" fill="hold">
                                          <p:stCondLst>
                                            <p:cond delay="9"/>
                                          </p:stCondLst>
                                        </p:cTn>
                                        <p:tgtEl>
                                          <p:spTgt spid="51"/>
                                        </p:tgtEl>
                                        <p:attrNameLst>
                                          <p:attrName>style.visibility</p:attrName>
                                        </p:attrNameLst>
                                      </p:cBhvr>
                                      <p:to>
                                        <p:strVal val="hidden"/>
                                      </p:to>
                                    </p:set>
                                  </p:childTnLst>
                                </p:cTn>
                              </p:par>
                              <p:par>
                                <p:cTn id="8" presetID="10" presetClass="entr" presetSubtype="0" fill="hold" nodeType="withEffect">
                                  <p:stCondLst>
                                    <p:cond delay="2000"/>
                                  </p:stCondLst>
                                  <p:childTnLst>
                                    <p:set>
                                      <p:cBhvr>
                                        <p:cTn id="9" dur="1" fill="hold">
                                          <p:stCondLst>
                                            <p:cond delay="0"/>
                                          </p:stCondLst>
                                        </p:cTn>
                                        <p:tgtEl>
                                          <p:spTgt spid="71"/>
                                        </p:tgtEl>
                                        <p:attrNameLst>
                                          <p:attrName>style.visibility</p:attrName>
                                        </p:attrNameLst>
                                      </p:cBhvr>
                                      <p:to>
                                        <p:strVal val="visible"/>
                                      </p:to>
                                    </p:set>
                                    <p:animEffect transition="in" filter="fade">
                                      <p:cBhvr>
                                        <p:cTn id="10" dur="500"/>
                                        <p:tgtEl>
                                          <p:spTgt spid="71"/>
                                        </p:tgtEl>
                                      </p:cBhvr>
                                    </p:animEffect>
                                  </p:childTnLst>
                                </p:cTn>
                              </p:par>
                              <p:par>
                                <p:cTn id="11" presetID="10" presetClass="exit" presetSubtype="0" fill="hold" nodeType="withEffect">
                                  <p:stCondLst>
                                    <p:cond delay="2000"/>
                                  </p:stCondLst>
                                  <p:childTnLst>
                                    <p:animEffect transition="out" filter="fade">
                                      <p:cBhvr>
                                        <p:cTn id="12" dur="500"/>
                                        <p:tgtEl>
                                          <p:spTgt spid="65"/>
                                        </p:tgtEl>
                                      </p:cBhvr>
                                    </p:animEffect>
                                    <p:set>
                                      <p:cBhvr>
                                        <p:cTn id="13" dur="1" fill="hold">
                                          <p:stCondLst>
                                            <p:cond delay="499"/>
                                          </p:stCondLst>
                                        </p:cTn>
                                        <p:tgtEl>
                                          <p:spTgt spid="65"/>
                                        </p:tgtEl>
                                        <p:attrNameLst>
                                          <p:attrName>style.visibility</p:attrName>
                                        </p:attrNameLst>
                                      </p:cBhvr>
                                      <p:to>
                                        <p:strVal val="hidden"/>
                                      </p:to>
                                    </p:set>
                                  </p:childTnLst>
                                </p:cTn>
                              </p:par>
                              <p:par>
                                <p:cTn id="14" presetID="8" presetClass="emph" presetSubtype="0" decel="100000" fill="hold" nodeType="withEffect">
                                  <p:stCondLst>
                                    <p:cond delay="1600"/>
                                  </p:stCondLst>
                                  <p:childTnLst>
                                    <p:animRot by="-21600000">
                                      <p:cBhvr>
                                        <p:cTn id="15" dur="1000" fill="hold"/>
                                        <p:tgtEl>
                                          <p:spTgt spid="65"/>
                                        </p:tgtEl>
                                        <p:attrNameLst>
                                          <p:attrName>r</p:attrName>
                                        </p:attrNameLst>
                                      </p:cBhvr>
                                    </p:animRot>
                                  </p:childTnLst>
                                </p:cTn>
                              </p:par>
                              <p:par>
                                <p:cTn id="16" presetID="8" presetClass="emph" presetSubtype="0" decel="100000" fill="hold" nodeType="withEffect">
                                  <p:stCondLst>
                                    <p:cond delay="1600"/>
                                  </p:stCondLst>
                                  <p:childTnLst>
                                    <p:animRot by="-21600000">
                                      <p:cBhvr>
                                        <p:cTn id="17" dur="1000" fill="hold"/>
                                        <p:tgtEl>
                                          <p:spTgt spid="71"/>
                                        </p:tgtEl>
                                        <p:attrNameLst>
                                          <p:attrName>r</p:attrName>
                                        </p:attrNameLst>
                                      </p:cBhvr>
                                    </p:animRot>
                                  </p:childTnLst>
                                </p:cTn>
                              </p:par>
                              <p:par>
                                <p:cTn id="18" presetID="10" presetClass="entr" presetSubtype="0" fill="hold" nodeType="withEffect">
                                  <p:stCondLst>
                                    <p:cond delay="2100"/>
                                  </p:stCondLst>
                                  <p:childTnLst>
                                    <p:set>
                                      <p:cBhvr>
                                        <p:cTn id="19" dur="1" fill="hold">
                                          <p:stCondLst>
                                            <p:cond delay="0"/>
                                          </p:stCondLst>
                                        </p:cTn>
                                        <p:tgtEl>
                                          <p:spTgt spid="63"/>
                                        </p:tgtEl>
                                        <p:attrNameLst>
                                          <p:attrName>style.visibility</p:attrName>
                                        </p:attrNameLst>
                                      </p:cBhvr>
                                      <p:to>
                                        <p:strVal val="visible"/>
                                      </p:to>
                                    </p:set>
                                    <p:animEffect transition="in" filter="fade">
                                      <p:cBhvr>
                                        <p:cTn id="20" dur="600"/>
                                        <p:tgtEl>
                                          <p:spTgt spid="63"/>
                                        </p:tgtEl>
                                      </p:cBhvr>
                                    </p:animEffect>
                                  </p:childTnLst>
                                </p:cTn>
                              </p:par>
                              <p:par>
                                <p:cTn id="21" presetID="35" presetClass="path" presetSubtype="0" decel="100000" fill="hold" nodeType="withEffect">
                                  <p:stCondLst>
                                    <p:cond delay="2100"/>
                                  </p:stCondLst>
                                  <p:childTnLst>
                                    <p:animMotion origin="layout" path="M -0.04557 0.00023 L -1.87388E-6 0.00023 " pathEditMode="relative" rAng="0" ptsTypes="AA">
                                      <p:cBhvr>
                                        <p:cTn id="22" dur="800" fill="hold"/>
                                        <p:tgtEl>
                                          <p:spTgt spid="63"/>
                                        </p:tgtEl>
                                        <p:attrNameLst>
                                          <p:attrName>ppt_x</p:attrName>
                                          <p:attrName>ppt_y</p:attrName>
                                        </p:attrNameLst>
                                      </p:cBhvr>
                                      <p:rCtr x="2272" y="0"/>
                                    </p:animMotion>
                                  </p:childTnLst>
                                </p:cTn>
                              </p:par>
                              <p:par>
                                <p:cTn id="23" presetID="10" presetClass="entr" presetSubtype="0" fill="hold" nodeType="withEffect">
                                  <p:stCondLst>
                                    <p:cond delay="2100"/>
                                  </p:stCondLst>
                                  <p:childTnLst>
                                    <p:set>
                                      <p:cBhvr>
                                        <p:cTn id="24" dur="1" fill="hold">
                                          <p:stCondLst>
                                            <p:cond delay="0"/>
                                          </p:stCondLst>
                                        </p:cTn>
                                        <p:tgtEl>
                                          <p:spTgt spid="62"/>
                                        </p:tgtEl>
                                        <p:attrNameLst>
                                          <p:attrName>style.visibility</p:attrName>
                                        </p:attrNameLst>
                                      </p:cBhvr>
                                      <p:to>
                                        <p:strVal val="visible"/>
                                      </p:to>
                                    </p:set>
                                    <p:animEffect transition="in" filter="fade">
                                      <p:cBhvr>
                                        <p:cTn id="25" dur="600"/>
                                        <p:tgtEl>
                                          <p:spTgt spid="62"/>
                                        </p:tgtEl>
                                      </p:cBhvr>
                                    </p:animEffect>
                                  </p:childTnLst>
                                </p:cTn>
                              </p:par>
                              <p:par>
                                <p:cTn id="26" presetID="35" presetClass="path" presetSubtype="0" decel="100000" fill="hold" nodeType="withEffect">
                                  <p:stCondLst>
                                    <p:cond delay="2100"/>
                                  </p:stCondLst>
                                  <p:childTnLst>
                                    <p:animMotion origin="layout" path="M 0.05565 0.00023 L 4.76385E-6 0.00023 " pathEditMode="relative" rAng="0" ptsTypes="AA">
                                      <p:cBhvr>
                                        <p:cTn id="27" dur="800" fill="hold"/>
                                        <p:tgtEl>
                                          <p:spTgt spid="62"/>
                                        </p:tgtEl>
                                        <p:attrNameLst>
                                          <p:attrName>ppt_x</p:attrName>
                                          <p:attrName>ppt_y</p:attrName>
                                        </p:attrNameLst>
                                      </p:cBhvr>
                                      <p:rCtr x="-2783" y="0"/>
                                    </p:animMotion>
                                  </p:childTnLst>
                                </p:cTn>
                              </p:par>
                              <p:par>
                                <p:cTn id="28" presetID="10" presetClass="entr" presetSubtype="0" fill="hold" nodeType="withEffect">
                                  <p:stCondLst>
                                    <p:cond delay="2100"/>
                                  </p:stCondLst>
                                  <p:childTnLst>
                                    <p:set>
                                      <p:cBhvr>
                                        <p:cTn id="29" dur="1" fill="hold">
                                          <p:stCondLst>
                                            <p:cond delay="0"/>
                                          </p:stCondLst>
                                        </p:cTn>
                                        <p:tgtEl>
                                          <p:spTgt spid="64"/>
                                        </p:tgtEl>
                                        <p:attrNameLst>
                                          <p:attrName>style.visibility</p:attrName>
                                        </p:attrNameLst>
                                      </p:cBhvr>
                                      <p:to>
                                        <p:strVal val="visible"/>
                                      </p:to>
                                    </p:set>
                                    <p:animEffect transition="in" filter="fade">
                                      <p:cBhvr>
                                        <p:cTn id="30" dur="600"/>
                                        <p:tgtEl>
                                          <p:spTgt spid="64"/>
                                        </p:tgtEl>
                                      </p:cBhvr>
                                    </p:animEffect>
                                  </p:childTnLst>
                                </p:cTn>
                              </p:par>
                              <p:par>
                                <p:cTn id="31" presetID="35" presetClass="path" presetSubtype="0" decel="100000" fill="hold" nodeType="withEffect">
                                  <p:stCondLst>
                                    <p:cond delay="2100"/>
                                  </p:stCondLst>
                                  <p:childTnLst>
                                    <p:animMotion origin="layout" path="M 0.05565 0.00023 L 4.76385E-6 0.00023 " pathEditMode="relative" rAng="0" ptsTypes="AA">
                                      <p:cBhvr>
                                        <p:cTn id="32" dur="800" fill="hold"/>
                                        <p:tgtEl>
                                          <p:spTgt spid="64"/>
                                        </p:tgtEl>
                                        <p:attrNameLst>
                                          <p:attrName>ppt_x</p:attrName>
                                          <p:attrName>ppt_y</p:attrName>
                                        </p:attrNameLst>
                                      </p:cBhvr>
                                      <p:rCtr x="-278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Contrasting ALM and </a:t>
            </a:r>
            <a:r>
              <a:rPr lang="en-US" dirty="0" err="1"/>
              <a:t>DevOps</a:t>
            </a:r>
            <a:endParaRPr lang="en-US" dirty="0"/>
          </a:p>
        </p:txBody>
      </p:sp>
      <p:grpSp>
        <p:nvGrpSpPr>
          <p:cNvPr id="47" name="Guys - No Circle"/>
          <p:cNvGrpSpPr/>
          <p:nvPr/>
        </p:nvGrpSpPr>
        <p:grpSpPr>
          <a:xfrm>
            <a:off x="1913141" y="1877247"/>
            <a:ext cx="7907188" cy="4429384"/>
            <a:chOff x="1951502" y="1924915"/>
            <a:chExt cx="8065744" cy="4518202"/>
          </a:xfrm>
        </p:grpSpPr>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1502" y="1924915"/>
              <a:ext cx="2524340" cy="4518202"/>
            </a:xfrm>
            <a:prstGeom prst="rect">
              <a:avLst/>
            </a:prstGeom>
          </p:spPr>
        </p:pic>
        <p:pic>
          <p:nvPicPr>
            <p:cNvPr id="49" name="Picture 4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70699" y="2463168"/>
              <a:ext cx="1946547" cy="3821254"/>
            </a:xfrm>
            <a:prstGeom prst="rect">
              <a:avLst/>
            </a:prstGeom>
          </p:spPr>
        </p:pic>
      </p:grpSp>
      <p:pic>
        <p:nvPicPr>
          <p:cNvPr id="62" name="Picture 6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948324" y="2833147"/>
            <a:ext cx="1296256" cy="1171876"/>
          </a:xfrm>
          <a:prstGeom prst="rect">
            <a:avLst/>
          </a:prstGeom>
        </p:spPr>
      </p:pic>
      <p:pic>
        <p:nvPicPr>
          <p:cNvPr id="63" name="Picture 6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960213" y="2835533"/>
            <a:ext cx="1371184" cy="1245304"/>
          </a:xfrm>
          <a:prstGeom prst="rect">
            <a:avLst/>
          </a:prstGeom>
        </p:spPr>
      </p:pic>
      <p:pic>
        <p:nvPicPr>
          <p:cNvPr id="64" name="Picture 6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028667" y="3568176"/>
            <a:ext cx="243805" cy="200617"/>
          </a:xfrm>
          <a:prstGeom prst="rect">
            <a:avLst/>
          </a:prstGeom>
        </p:spPr>
      </p:pic>
      <p:grpSp>
        <p:nvGrpSpPr>
          <p:cNvPr id="65" name="Group 64"/>
          <p:cNvGrpSpPr/>
          <p:nvPr/>
        </p:nvGrpSpPr>
        <p:grpSpPr>
          <a:xfrm>
            <a:off x="4354657" y="1877247"/>
            <a:ext cx="3487984" cy="3489380"/>
            <a:chOff x="4441976" y="1914393"/>
            <a:chExt cx="3557925" cy="3559350"/>
          </a:xfrm>
        </p:grpSpPr>
        <p:pic>
          <p:nvPicPr>
            <p:cNvPr id="66" name="Picture 6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4441976" y="1914393"/>
              <a:ext cx="3553823" cy="1800357"/>
            </a:xfrm>
            <a:prstGeom prst="rect">
              <a:avLst/>
            </a:prstGeom>
          </p:spPr>
        </p:pic>
        <p:pic>
          <p:nvPicPr>
            <p:cNvPr id="67" name="Picture 66"/>
            <p:cNvPicPr>
              <a:picLocks/>
            </p:cNvPicPr>
            <p:nvPr/>
          </p:nvPicPr>
          <p:blipFill>
            <a:blip r:embed="rId9" cstate="print">
              <a:extLst>
                <a:ext uri="{28A0092B-C50C-407E-A947-70E740481C1C}">
                  <a14:useLocalDpi xmlns:a14="http://schemas.microsoft.com/office/drawing/2010/main" val="0"/>
                </a:ext>
              </a:extLst>
            </a:blip>
            <a:stretch>
              <a:fillRect/>
            </a:stretch>
          </p:blipFill>
          <p:spPr>
            <a:xfrm>
              <a:off x="4442885" y="3672375"/>
              <a:ext cx="3557016" cy="1801368"/>
            </a:xfrm>
            <a:prstGeom prst="rect">
              <a:avLst/>
            </a:prstGeom>
          </p:spPr>
        </p:pic>
      </p:grpSp>
      <p:pic>
        <p:nvPicPr>
          <p:cNvPr id="71" name="Picture 70"/>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354657" y="1877247"/>
            <a:ext cx="3495479" cy="3487092"/>
          </a:xfrm>
          <a:prstGeom prst="rect">
            <a:avLst/>
          </a:prstGeom>
        </p:spPr>
      </p:pic>
      <p:sp>
        <p:nvSpPr>
          <p:cNvPr id="28" name="TextBox 27"/>
          <p:cNvSpPr txBox="1"/>
          <p:nvPr/>
        </p:nvSpPr>
        <p:spPr>
          <a:xfrm>
            <a:off x="3267038" y="3291344"/>
            <a:ext cx="783662"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DEV</a:t>
            </a:r>
          </a:p>
        </p:txBody>
      </p:sp>
      <p:sp>
        <p:nvSpPr>
          <p:cNvPr id="29" name="TextBox 28"/>
          <p:cNvSpPr txBox="1"/>
          <p:nvPr/>
        </p:nvSpPr>
        <p:spPr>
          <a:xfrm>
            <a:off x="8072139" y="3291344"/>
            <a:ext cx="774043" cy="561207"/>
          </a:xfrm>
          <a:prstGeom prst="rect">
            <a:avLst/>
          </a:prstGeom>
          <a:noFill/>
        </p:spPr>
        <p:txBody>
          <a:bodyPr wrap="none" lIns="179285" tIns="143428" rIns="179285" bIns="143428" rtlCol="0">
            <a:spAutoFit/>
          </a:bodyPr>
          <a:lstStyle/>
          <a:p>
            <a:pPr algn="ctr">
              <a:lnSpc>
                <a:spcPct val="90000"/>
              </a:lnSpc>
              <a:spcAft>
                <a:spcPts val="588"/>
              </a:spcAft>
              <a:defRPr/>
            </a:pPr>
            <a:r>
              <a:rPr lang="en-US" sz="1961" dirty="0">
                <a:solidFill>
                  <a:schemeClr val="bg1"/>
                </a:solidFill>
                <a:cs typeface="Segoe UI" panose="020B0502040204020203" pitchFamily="34" charset="0"/>
              </a:rPr>
              <a:t>OPS</a:t>
            </a:r>
          </a:p>
        </p:txBody>
      </p:sp>
      <p:pic>
        <p:nvPicPr>
          <p:cNvPr id="4" name="Picture 3">
            <a:extLst>
              <a:ext uri="{FF2B5EF4-FFF2-40B4-BE49-F238E27FC236}">
                <a16:creationId xmlns:a16="http://schemas.microsoft.com/office/drawing/2014/main" id="{E50A19B8-006E-400D-945F-A6608357C1F6}"/>
              </a:ext>
            </a:extLst>
          </p:cNvPr>
          <p:cNvPicPr>
            <a:picLocks noChangeAspect="1"/>
          </p:cNvPicPr>
          <p:nvPr/>
        </p:nvPicPr>
        <p:blipFill>
          <a:blip r:embed="rId11"/>
          <a:stretch>
            <a:fillRect/>
          </a:stretch>
        </p:blipFill>
        <p:spPr>
          <a:xfrm>
            <a:off x="1847120" y="1829723"/>
            <a:ext cx="2429107" cy="4511198"/>
          </a:xfrm>
          <a:prstGeom prst="rect">
            <a:avLst/>
          </a:prstGeom>
        </p:spPr>
      </p:pic>
    </p:spTree>
    <p:extLst>
      <p:ext uri="{BB962C8B-B14F-4D97-AF65-F5344CB8AC3E}">
        <p14:creationId xmlns:p14="http://schemas.microsoft.com/office/powerpoint/2010/main" val="533121486"/>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mage result for eyes">
            <a:extLst>
              <a:ext uri="{FF2B5EF4-FFF2-40B4-BE49-F238E27FC236}">
                <a16:creationId xmlns:a16="http://schemas.microsoft.com/office/drawing/2014/main" id="{94E81CC1-98E3-46ED-879B-5FE7CF2F2F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08985" y="2274570"/>
            <a:ext cx="5617845" cy="270429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Getting to DevOps">
            <a:extLst>
              <a:ext uri="{FF2B5EF4-FFF2-40B4-BE49-F238E27FC236}">
                <a16:creationId xmlns:a16="http://schemas.microsoft.com/office/drawing/2014/main" id="{09C4DEA6-75B6-47AA-B9BB-DEA5AE5D5D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14525" y="1033463"/>
            <a:ext cx="8362950" cy="4791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0278424"/>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0DB4DD8-3AB8-4348-A62A-C6D9743ED4AB}"/>
              </a:ext>
            </a:extLst>
          </p:cNvPr>
          <p:cNvSpPr>
            <a:spLocks noGrp="1"/>
          </p:cNvSpPr>
          <p:nvPr>
            <p:ph sz="quarter" idx="10"/>
          </p:nvPr>
        </p:nvSpPr>
        <p:spPr>
          <a:xfrm>
            <a:off x="753316" y="1071470"/>
            <a:ext cx="10838609" cy="683264"/>
          </a:xfrm>
        </p:spPr>
        <p:txBody>
          <a:bodyPr/>
          <a:lstStyle/>
          <a:p>
            <a:r>
              <a:rPr lang="en-US" dirty="0"/>
              <a:t>Azure DevOps </a:t>
            </a:r>
            <a:r>
              <a:rPr lang="en-US" b="1" dirty="0"/>
              <a:t>Free</a:t>
            </a:r>
          </a:p>
        </p:txBody>
      </p:sp>
      <p:sp>
        <p:nvSpPr>
          <p:cNvPr id="5" name="Content Placeholder 4">
            <a:extLst>
              <a:ext uri="{FF2B5EF4-FFF2-40B4-BE49-F238E27FC236}">
                <a16:creationId xmlns:a16="http://schemas.microsoft.com/office/drawing/2014/main" id="{D55A7313-5431-4A0B-9D70-E9DBA033135D}"/>
              </a:ext>
            </a:extLst>
          </p:cNvPr>
          <p:cNvSpPr>
            <a:spLocks noGrp="1"/>
          </p:cNvSpPr>
          <p:nvPr>
            <p:ph sz="quarter" idx="11"/>
          </p:nvPr>
        </p:nvSpPr>
        <p:spPr>
          <a:xfrm>
            <a:off x="753316" y="2011680"/>
            <a:ext cx="7933484" cy="4150994"/>
          </a:xfrm>
        </p:spPr>
        <p:txBody>
          <a:bodyPr/>
          <a:lstStyle/>
          <a:p>
            <a:pPr marL="285750" indent="-285750">
              <a:buFont typeface="Arial" panose="020B0604020202020204" pitchFamily="34" charset="0"/>
              <a:buChar char="•"/>
            </a:pPr>
            <a:r>
              <a:rPr lang="en-US" sz="3200" dirty="0"/>
              <a:t>private repos with unlimited space</a:t>
            </a:r>
          </a:p>
          <a:p>
            <a:pPr marL="285750" indent="-285750">
              <a:buFont typeface="Arial" panose="020B0604020202020204" pitchFamily="34" charset="0"/>
              <a:buChar char="•"/>
            </a:pPr>
            <a:r>
              <a:rPr lang="en-US" sz="3200" dirty="0"/>
              <a:t>5 users &amp; unlimited stakeholders</a:t>
            </a:r>
          </a:p>
          <a:p>
            <a:pPr marL="285750" indent="-285750">
              <a:buFont typeface="Arial" panose="020B0604020202020204" pitchFamily="34" charset="0"/>
              <a:buChar char="•"/>
            </a:pPr>
            <a:r>
              <a:rPr lang="en-US" sz="3200" dirty="0"/>
              <a:t>240”/month cloud build time</a:t>
            </a:r>
          </a:p>
          <a:p>
            <a:pPr marL="285750" indent="-285750">
              <a:buFont typeface="Arial" panose="020B0604020202020204" pitchFamily="34" charset="0"/>
              <a:buChar char="•"/>
            </a:pPr>
            <a:r>
              <a:rPr lang="en-US" sz="3200" dirty="0">
                <a:latin typeface="Segoe UI Semibold" panose="020B0702040204020203" pitchFamily="34" charset="0"/>
                <a:cs typeface="Segoe UI Semibold" panose="020B0702040204020203" pitchFamily="34" charset="0"/>
              </a:rPr>
              <a:t>1 </a:t>
            </a:r>
            <a:r>
              <a:rPr lang="en-US" sz="3200" dirty="0"/>
              <a:t>private agent</a:t>
            </a:r>
          </a:p>
          <a:p>
            <a:pPr marL="285750" indent="-285750">
              <a:buFont typeface="Arial" panose="020B0604020202020204" pitchFamily="34" charset="0"/>
              <a:buChar char="•"/>
            </a:pPr>
            <a:r>
              <a:rPr lang="en-US" sz="3200" dirty="0"/>
              <a:t>20K virtual user minutes for Load Testing</a:t>
            </a:r>
          </a:p>
          <a:p>
            <a:pPr marL="285750" indent="-285750">
              <a:buFont typeface="Arial" panose="020B0604020202020204" pitchFamily="34" charset="0"/>
              <a:buChar char="•"/>
            </a:pPr>
            <a:r>
              <a:rPr lang="en-US" sz="3200" dirty="0"/>
              <a:t>SLA 99.9%</a:t>
            </a:r>
          </a:p>
        </p:txBody>
      </p:sp>
      <p:pic>
        <p:nvPicPr>
          <p:cNvPr id="1026" name="Picture 2" descr="Image result for vsts">
            <a:extLst>
              <a:ext uri="{FF2B5EF4-FFF2-40B4-BE49-F238E27FC236}">
                <a16:creationId xmlns:a16="http://schemas.microsoft.com/office/drawing/2014/main" id="{7B65865F-699D-4577-8157-D1DBF60144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65634" y="0"/>
            <a:ext cx="2226365" cy="22263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2444143"/>
      </p:ext>
    </p:extLst>
  </p:cSld>
  <p:clrMapOvr>
    <a:masterClrMapping/>
  </p:clrMapOvr>
  <p:transition>
    <p:wipe/>
  </p:transition>
</p:sld>
</file>

<file path=ppt/theme/theme1.xml><?xml version="1.0" encoding="utf-8"?>
<a:theme xmlns:a="http://schemas.openxmlformats.org/drawingml/2006/main" name="1_Dotnet_Template">
  <a:themeElements>
    <a:clrScheme name="Dotnet">
      <a:dk1>
        <a:srgbClr val="505050"/>
      </a:dk1>
      <a:lt1>
        <a:srgbClr val="FFFFFF"/>
      </a:lt1>
      <a:dk2>
        <a:srgbClr val="7030A0"/>
      </a:dk2>
      <a:lt2>
        <a:srgbClr val="F2F2F2"/>
      </a:lt2>
      <a:accent1>
        <a:srgbClr val="7030A0"/>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2F88B0CCF1BBA489747F146E6B5E06D" ma:contentTypeVersion="10" ma:contentTypeDescription="Create a new document." ma:contentTypeScope="" ma:versionID="e1162cc15dbfb914ec52a789942caef8">
  <xsd:schema xmlns:xsd="http://www.w3.org/2001/XMLSchema" xmlns:xs="http://www.w3.org/2001/XMLSchema" xmlns:p="http://schemas.microsoft.com/office/2006/metadata/properties" xmlns:ns1="http://schemas.microsoft.com/sharepoint/v3" xmlns:ns2="569b343d-e775-480b-9b2b-6a6986deb9b0" xmlns:ns3="11245976-3b4d-4794-a754-317688483df2" targetNamespace="http://schemas.microsoft.com/office/2006/metadata/properties" ma:root="true" ma:fieldsID="158813283217a5160f6383901b0d05a5" ns1:_="" ns2:_="" ns3:_="">
    <xsd:import namespace="http://schemas.microsoft.com/sharepoint/v3"/>
    <xsd:import namespace="569b343d-e775-480b-9b2b-6a6986deb9b0"/>
    <xsd:import namespace="11245976-3b4d-4794-a754-317688483df2"/>
    <xsd:element name="properties">
      <xsd:complexType>
        <xsd:sequence>
          <xsd:element name="documentManagement">
            <xsd:complexType>
              <xsd:all>
                <xsd:element ref="ns1:_ip_UnifiedCompliancePolicyProperties" minOccurs="0"/>
                <xsd:element ref="ns1:_ip_UnifiedCompliancePolicyUIAction" minOccurs="0"/>
                <xsd:element ref="ns2:MediaServiceMetadata" minOccurs="0"/>
                <xsd:element ref="ns2:MediaServiceFastMetadata" minOccurs="0"/>
                <xsd:element ref="ns2:MediaServiceAutoTags" minOccurs="0"/>
                <xsd:element ref="ns3:SharedWithUsers" minOccurs="0"/>
                <xsd:element ref="ns3:SharedWithDetails" minOccurs="0"/>
                <xsd:element ref="ns3:LastSharedByUser" minOccurs="0"/>
                <xsd:element ref="ns3:LastSharedByTim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8" nillable="true" ma:displayName="Unified Compliance Policy Properties" ma:description="" ma:hidden="true" ma:internalName="_ip_UnifiedCompliancePolicyProperties">
      <xsd:simpleType>
        <xsd:restriction base="dms:Note"/>
      </xsd:simpleType>
    </xsd:element>
    <xsd:element name="_ip_UnifiedCompliancePolicyUIAction" ma:index="9"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69b343d-e775-480b-9b2b-6a6986deb9b0"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element name="MediaServiceOCR" ma:index="17" nillable="true" ma:displayName="MediaServiceOCR" ma:description=""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1245976-3b4d-4794-a754-317688483df2" elementFormDefault="qualified">
    <xsd:import namespace="http://schemas.microsoft.com/office/2006/documentManagement/types"/>
    <xsd:import namespace="http://schemas.microsoft.com/office/infopath/2007/PartnerControls"/>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description="" ma:internalName="SharedWithDetails" ma:readOnly="true">
      <xsd:simpleType>
        <xsd:restriction base="dms:Note">
          <xsd:maxLength value="255"/>
        </xsd:restriction>
      </xsd:simpleType>
    </xsd:element>
    <xsd:element name="LastSharedByUser" ma:index="15" nillable="true" ma:displayName="Last Shared By User" ma:description="" ma:hidden="true" ma:internalName="LastSharedByUser" ma:readOnly="true">
      <xsd:simpleType>
        <xsd:restriction base="dms:Note"/>
      </xsd:simpleType>
    </xsd:element>
    <xsd:element name="LastSharedByTime" ma:index="16"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Properties xmlns="http://schemas.microsoft.com/sharepoint/v3" xsi:nil="true"/>
    <_ip_UnifiedCompliancePolicyUIAction xmlns="http://schemas.microsoft.com/sharepoint/v3" xsi:nil="true"/>
  </documentManagement>
</p:properties>
</file>

<file path=customXml/itemProps1.xml><?xml version="1.0" encoding="utf-8"?>
<ds:datastoreItem xmlns:ds="http://schemas.openxmlformats.org/officeDocument/2006/customXml" ds:itemID="{093821A7-5528-48BE-BD00-067FBFDD28D5}">
  <ds:schemaRefs>
    <ds:schemaRef ds:uri="http://schemas.microsoft.com/sharepoint/v3/contenttype/forms"/>
  </ds:schemaRefs>
</ds:datastoreItem>
</file>

<file path=customXml/itemProps2.xml><?xml version="1.0" encoding="utf-8"?>
<ds:datastoreItem xmlns:ds="http://schemas.openxmlformats.org/officeDocument/2006/customXml" ds:itemID="{345A321A-8CE3-45D5-9A72-BB0D8FA29E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69b343d-e775-480b-9b2b-6a6986deb9b0"/>
    <ds:schemaRef ds:uri="11245976-3b4d-4794-a754-317688483d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23E43D6-DB2F-4C33-A8C8-D28F777A5DE7}">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microsoft.com/sharepoint/v3"/>
    <ds:schemaRef ds:uri="http://schemas.openxmlformats.org/package/2006/metadata/core-properties"/>
    <ds:schemaRef ds:uri="http://purl.org/dc/terms/"/>
    <ds:schemaRef ds:uri="11245976-3b4d-4794-a754-317688483df2"/>
    <ds:schemaRef ds:uri="569b343d-e775-480b-9b2b-6a6986deb9b0"/>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DotnetTeam_PresentationTemplate</Template>
  <TotalTime>8856</TotalTime>
  <Words>2016</Words>
  <Application>Microsoft Office PowerPoint</Application>
  <PresentationFormat>Widescreen</PresentationFormat>
  <Paragraphs>207</Paragraphs>
  <Slides>17</Slides>
  <Notes>13</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Arial</vt:lpstr>
      <vt:lpstr>Calibri</vt:lpstr>
      <vt:lpstr>Consolas</vt:lpstr>
      <vt:lpstr>Gill Sans MT</vt:lpstr>
      <vt:lpstr>Roboto</vt:lpstr>
      <vt:lpstr>Segoe UI</vt:lpstr>
      <vt:lpstr>Segoe UI Light</vt:lpstr>
      <vt:lpstr>Segoe UI Semibold</vt:lpstr>
      <vt:lpstr>sirba-web-1</vt:lpstr>
      <vt:lpstr>Wingdings</vt:lpstr>
      <vt:lpstr>1_Dotnet_Template</vt:lpstr>
      <vt:lpstr>Microservices, monoliths, docker</vt:lpstr>
      <vt:lpstr>DevOps concept</vt:lpstr>
      <vt:lpstr>PowerPoint Presentation</vt:lpstr>
      <vt:lpstr>The first way (systems thinking)</vt:lpstr>
      <vt:lpstr>The second way (feedback loops)</vt:lpstr>
      <vt:lpstr>Contrasting ALM and DevOps</vt:lpstr>
      <vt:lpstr>Contrasting ALM and DevOps</vt:lpstr>
      <vt:lpstr>PowerPoint Presentation</vt:lpstr>
      <vt:lpstr>PowerPoint Presentation</vt:lpstr>
      <vt:lpstr>PowerPoint Presentation</vt:lpstr>
      <vt:lpstr>Architecture</vt:lpstr>
      <vt:lpstr>Architecture history</vt:lpstr>
      <vt:lpstr>12 factors</vt:lpstr>
      <vt:lpstr>12 factors</vt:lpstr>
      <vt:lpstr>12 factors</vt:lpstr>
      <vt:lpstr>Kubernetes</vt:lpstr>
      <vt:lpstr>Thanks!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Massi</dc:creator>
  <cp:lastModifiedBy>Joanna Lamch</cp:lastModifiedBy>
  <cp:revision>177</cp:revision>
  <cp:lastPrinted>2018-03-26T22:33:58Z</cp:lastPrinted>
  <dcterms:created xsi:type="dcterms:W3CDTF">2018-01-09T22:22:16Z</dcterms:created>
  <dcterms:modified xsi:type="dcterms:W3CDTF">2020-07-07T19:54:37Z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0x01010022F88B0CCF1BBA489747F146E6B5E06D</vt:lpwstr>
  </property>
  <property fmtid="{D5CDD505-2E9C-101B-9397-08002B2CF9AE}" pid="3" name="MSIP_Label_87ba5c36-b7cf-4793-bbc2-bd5b3a9f95ca_Enabled">
    <vt:lpwstr>True</vt:lpwstr>
  </property>
  <property fmtid="{D5CDD505-2E9C-101B-9397-08002B2CF9AE}" pid="4" name="MSIP_Label_87ba5c36-b7cf-4793-bbc2-bd5b3a9f95ca_SiteId">
    <vt:lpwstr>72f988bf-86f1-41af-91ab-2d7cd011db47</vt:lpwstr>
  </property>
  <property fmtid="{D5CDD505-2E9C-101B-9397-08002B2CF9AE}" pid="5" name="MSIP_Label_87ba5c36-b7cf-4793-bbc2-bd5b3a9f95ca_Owner">
    <vt:lpwstr>bethma@microsoft.com</vt:lpwstr>
  </property>
  <property fmtid="{D5CDD505-2E9C-101B-9397-08002B2CF9AE}" pid="6" name="MSIP_Label_87ba5c36-b7cf-4793-bbc2-bd5b3a9f95ca_SetDate">
    <vt:lpwstr>2018-03-20T23:54:01.5151036Z</vt:lpwstr>
  </property>
  <property fmtid="{D5CDD505-2E9C-101B-9397-08002B2CF9AE}" pid="7" name="MSIP_Label_87ba5c36-b7cf-4793-bbc2-bd5b3a9f95ca_Name">
    <vt:lpwstr>Non-Business</vt:lpwstr>
  </property>
  <property fmtid="{D5CDD505-2E9C-101B-9397-08002B2CF9AE}" pid="8" name="MSIP_Label_87ba5c36-b7cf-4793-bbc2-bd5b3a9f95ca_Application">
    <vt:lpwstr>Microsoft Azure Information Protection</vt:lpwstr>
  </property>
  <property fmtid="{D5CDD505-2E9C-101B-9397-08002B2CF9AE}" pid="9" name="MSIP_Label_87ba5c36-b7cf-4793-bbc2-bd5b3a9f95ca_Extended_MSFT_Method">
    <vt:lpwstr>Manual</vt:lpwstr>
  </property>
  <property fmtid="{D5CDD505-2E9C-101B-9397-08002B2CF9AE}" pid="10" name="Sensitivity">
    <vt:lpwstr>Non-Business</vt:lpwstr>
  </property>
</Properties>
</file>

<file path=docProps/thumbnail.jpeg>
</file>